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344" r:id="rId2"/>
    <p:sldId id="361" r:id="rId3"/>
    <p:sldId id="343" r:id="rId4"/>
    <p:sldId id="362" r:id="rId5"/>
    <p:sldId id="358" r:id="rId6"/>
    <p:sldId id="363" r:id="rId7"/>
    <p:sldId id="345" r:id="rId8"/>
    <p:sldId id="365" r:id="rId9"/>
    <p:sldId id="366" r:id="rId10"/>
    <p:sldId id="367" r:id="rId11"/>
    <p:sldId id="368" r:id="rId12"/>
    <p:sldId id="357" r:id="rId13"/>
    <p:sldId id="369" r:id="rId14"/>
    <p:sldId id="370" r:id="rId15"/>
    <p:sldId id="371" r:id="rId16"/>
    <p:sldId id="372" r:id="rId17"/>
    <p:sldId id="373" r:id="rId18"/>
    <p:sldId id="374" r:id="rId19"/>
    <p:sldId id="375" r:id="rId20"/>
    <p:sldId id="312" r:id="rId21"/>
    <p:sldId id="349" r:id="rId22"/>
    <p:sldId id="351" r:id="rId23"/>
    <p:sldId id="352" r:id="rId24"/>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2698" autoAdjust="0"/>
  </p:normalViewPr>
  <p:slideViewPr>
    <p:cSldViewPr snapToGrid="0">
      <p:cViewPr varScale="1">
        <p:scale>
          <a:sx n="94" d="100"/>
          <a:sy n="94" d="100"/>
        </p:scale>
        <p:origin x="3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naturdata.sharepoint.com/Delte%20dokumenter/Supporthenvendelser_Statistikk/Supporthenvendelse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'Ark3'!$B$12</c:f>
              <c:strCache>
                <c:ptCount val="1"/>
                <c:pt idx="0">
                  <c:v>Viltforvaltning</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'Ark3'!$A$13:$A$26</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'Ark3'!$B$13:$B$26</c:f>
              <c:numCache>
                <c:formatCode>0</c:formatCode>
                <c:ptCount val="14"/>
                <c:pt idx="0">
                  <c:v>70.9409594095941</c:v>
                </c:pt>
                <c:pt idx="1">
                  <c:v>56.076294277929151</c:v>
                </c:pt>
                <c:pt idx="2">
                  <c:v>64.168618266978925</c:v>
                </c:pt>
                <c:pt idx="3">
                  <c:v>53.632760898282697</c:v>
                </c:pt>
                <c:pt idx="4">
                  <c:v>50.3945885005637</c:v>
                </c:pt>
                <c:pt idx="5">
                  <c:v>48.5827664399093</c:v>
                </c:pt>
                <c:pt idx="6">
                  <c:v>46.111719605695512</c:v>
                </c:pt>
                <c:pt idx="7">
                  <c:v>45.714285714285715</c:v>
                </c:pt>
                <c:pt idx="8">
                  <c:v>44.277108433734938</c:v>
                </c:pt>
                <c:pt idx="9">
                  <c:v>36.805937328202312</c:v>
                </c:pt>
                <c:pt idx="10">
                  <c:v>46.156004489337818</c:v>
                </c:pt>
                <c:pt idx="11">
                  <c:v>51.418812401471357</c:v>
                </c:pt>
                <c:pt idx="12">
                  <c:v>39.973127309371854</c:v>
                </c:pt>
                <c:pt idx="13">
                  <c:v>44.141323792486581</c:v>
                </c:pt>
              </c:numCache>
            </c:numRef>
          </c:val>
          <c:smooth val="0"/>
          <c:extLst>
            <c:ext xmlns:c16="http://schemas.microsoft.com/office/drawing/2014/chart" uri="{C3380CC4-5D6E-409C-BE32-E72D297353CC}">
              <c16:uniqueId val="{00000000-5A33-43A8-B1EF-764CC66AFB4C}"/>
            </c:ext>
          </c:extLst>
        </c:ser>
        <c:ser>
          <c:idx val="1"/>
          <c:order val="1"/>
          <c:tx>
            <c:strRef>
              <c:f>'Ark3'!$C$12</c:f>
              <c:strCache>
                <c:ptCount val="1"/>
                <c:pt idx="0">
                  <c:v>Andre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'Ark3'!$A$13:$A$26</c:f>
              <c:numCache>
                <c:formatCode>General</c:formatCode>
                <c:ptCount val="14"/>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numCache>
            </c:numRef>
          </c:cat>
          <c:val>
            <c:numRef>
              <c:f>'Ark3'!$C$13:$C$26</c:f>
              <c:numCache>
                <c:formatCode>0</c:formatCode>
                <c:ptCount val="14"/>
                <c:pt idx="0">
                  <c:v>29.059040590405903</c:v>
                </c:pt>
                <c:pt idx="1">
                  <c:v>43.923705722070842</c:v>
                </c:pt>
                <c:pt idx="2">
                  <c:v>35.831381733021075</c:v>
                </c:pt>
                <c:pt idx="3">
                  <c:v>46.367239101717303</c:v>
                </c:pt>
                <c:pt idx="4">
                  <c:v>49.6054114994363</c:v>
                </c:pt>
                <c:pt idx="5">
                  <c:v>51.4172335600907</c:v>
                </c:pt>
                <c:pt idx="6">
                  <c:v>53.888280394304488</c:v>
                </c:pt>
                <c:pt idx="7">
                  <c:v>54.285714285714285</c:v>
                </c:pt>
                <c:pt idx="8">
                  <c:v>55.722891566265062</c:v>
                </c:pt>
                <c:pt idx="9">
                  <c:v>63.194062671797688</c:v>
                </c:pt>
                <c:pt idx="10">
                  <c:v>53.872053872053868</c:v>
                </c:pt>
                <c:pt idx="11">
                  <c:v>48.581187598528643</c:v>
                </c:pt>
                <c:pt idx="12">
                  <c:v>60.026872690628153</c:v>
                </c:pt>
                <c:pt idx="13">
                  <c:v>55.858676207513412</c:v>
                </c:pt>
              </c:numCache>
            </c:numRef>
          </c:val>
          <c:smooth val="0"/>
          <c:extLst>
            <c:ext xmlns:c16="http://schemas.microsoft.com/office/drawing/2014/chart" uri="{C3380CC4-5D6E-409C-BE32-E72D297353CC}">
              <c16:uniqueId val="{00000001-5A33-43A8-B1EF-764CC66AFB4C}"/>
            </c:ext>
          </c:extLst>
        </c:ser>
        <c:dLbls>
          <c:showLegendKey val="0"/>
          <c:showVal val="0"/>
          <c:showCatName val="0"/>
          <c:showSerName val="0"/>
          <c:showPercent val="0"/>
          <c:showBubbleSize val="0"/>
        </c:dLbls>
        <c:marker val="1"/>
        <c:smooth val="0"/>
        <c:axId val="692206848"/>
        <c:axId val="692206192"/>
      </c:lineChart>
      <c:catAx>
        <c:axId val="69220684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92206192"/>
        <c:crosses val="autoZero"/>
        <c:auto val="1"/>
        <c:lblAlgn val="ctr"/>
        <c:lblOffset val="100"/>
        <c:noMultiLvlLbl val="0"/>
      </c:catAx>
      <c:valAx>
        <c:axId val="692206192"/>
        <c:scaling>
          <c:orientation val="minMax"/>
        </c:scaling>
        <c:delete val="0"/>
        <c:axPos val="l"/>
        <c:majorGridlines>
          <c:spPr>
            <a:ln w="9525" cap="flat" cmpd="sng" algn="ctr">
              <a:solidFill>
                <a:schemeClr val="bg1">
                  <a:lumMod val="50000"/>
                </a:schemeClr>
              </a:solidFill>
              <a:round/>
            </a:ln>
            <a:effectLst/>
          </c:spPr>
        </c:majorGridlines>
        <c:numFmt formatCode="0" sourceLinked="1"/>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crossAx val="692206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400"/>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D71B05-F167-44DF-A137-8B20087175D5}" type="datetimeFigureOut">
              <a:rPr lang="nb-NO" smtClean="0"/>
              <a:t>10.11.2022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3C4A1-09AA-4B4C-AEEB-5DC67086DBA5}" type="slidenum">
              <a:rPr lang="nb-NO" smtClean="0"/>
              <a:t>‹#›</a:t>
            </a:fld>
            <a:endParaRPr lang="nb-NO"/>
          </a:p>
        </p:txBody>
      </p:sp>
    </p:spTree>
    <p:extLst>
      <p:ext uri="{BB962C8B-B14F-4D97-AF65-F5344CB8AC3E}">
        <p14:creationId xmlns:p14="http://schemas.microsoft.com/office/powerpoint/2010/main" val="4017883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22 prodsettinger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627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2011- Hjorteviltregisteret til Miljødirektoratet servere</a:t>
            </a:r>
          </a:p>
          <a:p>
            <a:r>
              <a:rPr lang="nb-NO" dirty="0"/>
              <a:t>Forskriftsfestet i 2012</a:t>
            </a:r>
          </a:p>
          <a:p>
            <a:r>
              <a:rPr lang="nb-NO" dirty="0"/>
              <a:t>Nå skal rapportering til SSB  også skje gjennom registeret</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060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2011- Hjorteviltregisteret til Miljødirektoratet servere</a:t>
            </a:r>
          </a:p>
          <a:p>
            <a:r>
              <a:rPr lang="nb-NO" dirty="0"/>
              <a:t>Forskriftsfestet i 2012</a:t>
            </a:r>
          </a:p>
          <a:p>
            <a:r>
              <a:rPr lang="nb-NO" dirty="0"/>
              <a:t>Nå skal rapportering til SSB  også skje gjennom registeret</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805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234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2011- Hjorteviltregisteret til Miljødirektoratet servere</a:t>
            </a:r>
          </a:p>
          <a:p>
            <a:r>
              <a:rPr lang="nb-NO" dirty="0"/>
              <a:t>Forskriftsfestet i 2012</a:t>
            </a:r>
          </a:p>
          <a:p>
            <a:r>
              <a:rPr lang="nb-NO" dirty="0"/>
              <a:t>Nå skal rapportering til SSB  også skje gjennom registeret</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826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2011- Hjorteviltregisteret til Miljødirektoratet servere</a:t>
            </a:r>
          </a:p>
          <a:p>
            <a:r>
              <a:rPr lang="nb-NO" dirty="0"/>
              <a:t>Forskriftsfestet i 2012</a:t>
            </a:r>
          </a:p>
          <a:p>
            <a:r>
              <a:rPr lang="nb-NO" dirty="0"/>
              <a:t>Nå skal rapportering til SSB  også skje gjennom registeret</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602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2011- Hjorteviltregisteret til Miljødirektoratet servere</a:t>
            </a:r>
          </a:p>
          <a:p>
            <a:r>
              <a:rPr lang="nb-NO" dirty="0"/>
              <a:t>Forskriftsfestet i 2012</a:t>
            </a:r>
          </a:p>
          <a:p>
            <a:r>
              <a:rPr lang="nb-NO" dirty="0"/>
              <a:t>Nå skal rapportering til SSB  også skje gjennom registeret</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149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2011- Hjorteviltregisteret til Miljødirektoratet servere</a:t>
            </a:r>
          </a:p>
          <a:p>
            <a:r>
              <a:rPr lang="nb-NO" dirty="0"/>
              <a:t>Forskriftsfestet i 2012</a:t>
            </a:r>
          </a:p>
          <a:p>
            <a:r>
              <a:rPr lang="nb-NO" dirty="0"/>
              <a:t>Nå skal rapportering til SSB  også skje gjennom registeret</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734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2011- Hjorteviltregisteret til Miljødirektoratet servere</a:t>
            </a:r>
          </a:p>
          <a:p>
            <a:r>
              <a:rPr lang="nb-NO" dirty="0"/>
              <a:t>Forskriftsfestet i 2012</a:t>
            </a:r>
          </a:p>
          <a:p>
            <a:r>
              <a:rPr lang="nb-NO" dirty="0"/>
              <a:t>Nå skal rapportering til SSB  også skje gjennom registeret</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12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2011- Hjorteviltregisteret til Miljødirektoratet servere</a:t>
            </a:r>
          </a:p>
          <a:p>
            <a:r>
              <a:rPr lang="nb-NO" dirty="0"/>
              <a:t>Forskriftsfestet i 2012</a:t>
            </a:r>
          </a:p>
          <a:p>
            <a:r>
              <a:rPr lang="nb-NO" dirty="0"/>
              <a:t>Nå skal rapportering til SSB  også skje gjennom registeret</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4685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2011- Hjorteviltregisteret til Miljødirektoratet servere</a:t>
            </a:r>
          </a:p>
          <a:p>
            <a:r>
              <a:rPr lang="nb-NO" dirty="0"/>
              <a:t>Forskriftsfestet i 2012</a:t>
            </a:r>
          </a:p>
          <a:p>
            <a:r>
              <a:rPr lang="nb-NO" dirty="0"/>
              <a:t>Nå skal rapportering til SSB  også skje gjennom registeret</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101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83689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Mange brukere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42764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6272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627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Segoe UI" panose="020B0502040204020203" pitchFamily="34" charset="0"/>
                <a:ea typeface="Times New Roman" panose="02020603050405020304" pitchFamily="18" charset="0"/>
              </a:rPr>
              <a:t>på iOS er det antall førstegangs-nedlastinger på </a:t>
            </a:r>
            <a:r>
              <a:rPr lang="nb-NO" sz="1800" dirty="0" err="1">
                <a:effectLst/>
                <a:latin typeface="Segoe UI" panose="020B0502040204020203" pitchFamily="34" charset="0"/>
                <a:ea typeface="Times New Roman" panose="02020603050405020304" pitchFamily="18" charset="0"/>
              </a:rPr>
              <a:t>iPhone</a:t>
            </a:r>
            <a:r>
              <a:rPr lang="nb-NO" sz="1800" dirty="0">
                <a:effectLst/>
                <a:latin typeface="Segoe UI" panose="020B0502040204020203" pitchFamily="34" charset="0"/>
                <a:ea typeface="Times New Roman" panose="02020603050405020304" pitchFamily="18" charset="0"/>
              </a:rPr>
              <a:t>, for Android er det antall aktive enheter som har installert appen. definisjonen av aktiv enhet er at brukeren har brukt telefonen (ikke appen) de siste 30 dagene</a:t>
            </a:r>
            <a:endParaRPr lang="nb-NO" sz="1800" dirty="0">
              <a:effectLst/>
              <a:latin typeface="Times New Roman" panose="02020603050405020304" pitchFamily="18" charset="0"/>
              <a:ea typeface="Times New Roman" panose="02020603050405020304" pitchFamily="18" charset="0"/>
            </a:endParaRP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62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Etter dette: Innsamling sendt fra kommune ti </a:t>
            </a:r>
            <a:r>
              <a:rPr lang="nb-NO" dirty="0" err="1"/>
              <a:t>fylkesmanne</a:t>
            </a:r>
            <a:r>
              <a:rPr lang="nb-NO" dirty="0"/>
              <a:t> som laget fylkesvise filer. </a:t>
            </a:r>
            <a:r>
              <a:rPr lang="nb-NO" dirty="0" err="1"/>
              <a:t>Cersin</a:t>
            </a:r>
            <a:r>
              <a:rPr lang="nb-NO" dirty="0"/>
              <a:t>, </a:t>
            </a:r>
            <a:r>
              <a:rPr lang="nb-NO" dirty="0" err="1"/>
              <a:t>excel</a:t>
            </a:r>
            <a:r>
              <a:rPr lang="nb-NO" dirty="0"/>
              <a:t>, </a:t>
            </a:r>
            <a:r>
              <a:rPr lang="nb-NO" dirty="0" err="1"/>
              <a:t>acess</a:t>
            </a:r>
            <a:r>
              <a:rPr lang="nb-NO" dirty="0"/>
              <a:t>, GISKO mm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627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6368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Slutten av 90-tallet, starten av 2000-tallet. Arbeidet med Hjorteviltregisteret og pilotprosjekt</a:t>
            </a:r>
          </a:p>
          <a:p>
            <a:r>
              <a:rPr lang="nb-NO" dirty="0"/>
              <a:t>Enkelte kommuner i Nord Trøndelag var med. Systemet gikk på sett elg, og delvis sumtall for fellinger og fallvilt</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102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170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Operativ drift 01.07. 2001</a:t>
            </a:r>
          </a:p>
          <a:p>
            <a:endParaRPr lang="nb-NO" dirty="0"/>
          </a:p>
          <a:p>
            <a:r>
              <a:rPr lang="nb-NO" dirty="0"/>
              <a:t>Vedtatt i Stortinget i 2001 at Hjorteviltregisteret i Røyrvik</a:t>
            </a:r>
          </a:p>
          <a:p>
            <a:endParaRPr lang="nb-NO" dirty="0"/>
          </a:p>
          <a:p>
            <a:endParaRPr lang="nb-NO" dirty="0"/>
          </a:p>
          <a:p>
            <a:r>
              <a:rPr lang="nb-NO" dirty="0"/>
              <a:t>Hjorteviltregisteret: Mye data tilbake i tid. Bla sett elg tilbake til 1985 (52 kommuner)</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En del problemer med løsningen. Det jobbes videre for å ferdigstille og en «komplett» versjon er ferdig i 2003. Denne inneholder sett dyr, individdata, </a:t>
            </a:r>
            <a:r>
              <a:rPr lang="nb-NO" dirty="0" err="1"/>
              <a:t>jaktsatistikk</a:t>
            </a:r>
            <a:r>
              <a:rPr lang="nb-NO" dirty="0"/>
              <a:t>, fallvilt og </a:t>
            </a:r>
            <a:r>
              <a:rPr lang="nb-NO" dirty="0" err="1"/>
              <a:t>ssb</a:t>
            </a:r>
            <a:r>
              <a:rPr lang="nb-NO" dirty="0"/>
              <a:t>-rapportering</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627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a:p>
            <a:endParaRPr lang="nb-NO" dirty="0"/>
          </a:p>
          <a:p>
            <a:r>
              <a:rPr lang="nb-NO" dirty="0"/>
              <a:t>Før dette måtte </a:t>
            </a:r>
            <a:r>
              <a:rPr lang="nb-NO" dirty="0" err="1"/>
              <a:t>kooridnatene</a:t>
            </a:r>
            <a:r>
              <a:rPr lang="nb-NO" dirty="0"/>
              <a:t> for fallvilt punches inn, ikke så mange som tok seg bryet med dette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67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2011- Hjorteviltregisteret til Miljødirektoratet servere</a:t>
            </a:r>
          </a:p>
          <a:p>
            <a:r>
              <a:rPr lang="nb-NO" dirty="0"/>
              <a:t>Forskriftsfestet i 2012</a:t>
            </a:r>
          </a:p>
          <a:p>
            <a:r>
              <a:rPr lang="nb-NO" dirty="0"/>
              <a:t>Nå skal rapportering til SSB  også skje gjennom registeret</a:t>
            </a:r>
          </a:p>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93B89A-F956-46A2-8868-9AC96B540508}"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285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03B56-4854-400F-9D6B-F3639924C3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C4A21C1D-2389-47CF-8289-1821B2C79E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12AC4FEB-7668-4FC9-8A38-603321FA37D5}"/>
              </a:ext>
            </a:extLst>
          </p:cNvPr>
          <p:cNvSpPr>
            <a:spLocks noGrp="1"/>
          </p:cNvSpPr>
          <p:nvPr>
            <p:ph type="dt" sz="half" idx="10"/>
          </p:nvPr>
        </p:nvSpPr>
        <p:spPr/>
        <p:txBody>
          <a:bodyPr/>
          <a:lstStyle/>
          <a:p>
            <a:fld id="{3A01D987-608B-49FC-B6FD-2EFE24910CCE}" type="datetimeFigureOut">
              <a:rPr lang="nb-NO" smtClean="0"/>
              <a:t>10.11.2022</a:t>
            </a:fld>
            <a:endParaRPr lang="nb-NO"/>
          </a:p>
        </p:txBody>
      </p:sp>
      <p:sp>
        <p:nvSpPr>
          <p:cNvPr id="5" name="Footer Placeholder 4">
            <a:extLst>
              <a:ext uri="{FF2B5EF4-FFF2-40B4-BE49-F238E27FC236}">
                <a16:creationId xmlns:a16="http://schemas.microsoft.com/office/drawing/2014/main" id="{AF734BCF-74C2-42B1-9BD0-B19F6961355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0244805C-73DE-4BD8-8554-F8361C77BB11}"/>
              </a:ext>
            </a:extLst>
          </p:cNvPr>
          <p:cNvSpPr>
            <a:spLocks noGrp="1"/>
          </p:cNvSpPr>
          <p:nvPr>
            <p:ph type="sldNum" sz="quarter" idx="12"/>
          </p:nvPr>
        </p:nvSpPr>
        <p:spPr/>
        <p:txBody>
          <a:bodyPr/>
          <a:lstStyle/>
          <a:p>
            <a:fld id="{A517B7A1-4557-43F6-81B4-88B02553E9E4}" type="slidenum">
              <a:rPr lang="nb-NO" smtClean="0"/>
              <a:t>‹#›</a:t>
            </a:fld>
            <a:endParaRPr lang="nb-NO"/>
          </a:p>
        </p:txBody>
      </p:sp>
    </p:spTree>
    <p:extLst>
      <p:ext uri="{BB962C8B-B14F-4D97-AF65-F5344CB8AC3E}">
        <p14:creationId xmlns:p14="http://schemas.microsoft.com/office/powerpoint/2010/main" val="420665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5C517-3E76-428B-8895-BD6CBEEB4190}"/>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9E9060B8-C3B7-400B-9754-C1462192FF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E8625F3-34E7-4E1B-AA92-C8B8E24A61AB}"/>
              </a:ext>
            </a:extLst>
          </p:cNvPr>
          <p:cNvSpPr>
            <a:spLocks noGrp="1"/>
          </p:cNvSpPr>
          <p:nvPr>
            <p:ph type="dt" sz="half" idx="10"/>
          </p:nvPr>
        </p:nvSpPr>
        <p:spPr/>
        <p:txBody>
          <a:bodyPr/>
          <a:lstStyle/>
          <a:p>
            <a:fld id="{3A01D987-608B-49FC-B6FD-2EFE24910CCE}" type="datetimeFigureOut">
              <a:rPr lang="nb-NO" smtClean="0"/>
              <a:t>10.11.2022</a:t>
            </a:fld>
            <a:endParaRPr lang="nb-NO"/>
          </a:p>
        </p:txBody>
      </p:sp>
      <p:sp>
        <p:nvSpPr>
          <p:cNvPr id="5" name="Footer Placeholder 4">
            <a:extLst>
              <a:ext uri="{FF2B5EF4-FFF2-40B4-BE49-F238E27FC236}">
                <a16:creationId xmlns:a16="http://schemas.microsoft.com/office/drawing/2014/main" id="{AC10DF1A-AD02-4E8B-AD64-8A3CA30F682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280824F-C98D-4CAB-971F-9C86AE328E82}"/>
              </a:ext>
            </a:extLst>
          </p:cNvPr>
          <p:cNvSpPr>
            <a:spLocks noGrp="1"/>
          </p:cNvSpPr>
          <p:nvPr>
            <p:ph type="sldNum" sz="quarter" idx="12"/>
          </p:nvPr>
        </p:nvSpPr>
        <p:spPr/>
        <p:txBody>
          <a:bodyPr/>
          <a:lstStyle/>
          <a:p>
            <a:fld id="{A517B7A1-4557-43F6-81B4-88B02553E9E4}" type="slidenum">
              <a:rPr lang="nb-NO" smtClean="0"/>
              <a:t>‹#›</a:t>
            </a:fld>
            <a:endParaRPr lang="nb-NO"/>
          </a:p>
        </p:txBody>
      </p:sp>
    </p:spTree>
    <p:extLst>
      <p:ext uri="{BB962C8B-B14F-4D97-AF65-F5344CB8AC3E}">
        <p14:creationId xmlns:p14="http://schemas.microsoft.com/office/powerpoint/2010/main" val="3090587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F29484-7F49-4BEA-B016-1E343E38A7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924F9923-E341-47C4-8AD9-E7FF56C77E6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CDC327D-8F08-4465-8C61-7C350CBA195D}"/>
              </a:ext>
            </a:extLst>
          </p:cNvPr>
          <p:cNvSpPr>
            <a:spLocks noGrp="1"/>
          </p:cNvSpPr>
          <p:nvPr>
            <p:ph type="dt" sz="half" idx="10"/>
          </p:nvPr>
        </p:nvSpPr>
        <p:spPr/>
        <p:txBody>
          <a:bodyPr/>
          <a:lstStyle/>
          <a:p>
            <a:fld id="{3A01D987-608B-49FC-B6FD-2EFE24910CCE}" type="datetimeFigureOut">
              <a:rPr lang="nb-NO" smtClean="0"/>
              <a:t>10.11.2022</a:t>
            </a:fld>
            <a:endParaRPr lang="nb-NO"/>
          </a:p>
        </p:txBody>
      </p:sp>
      <p:sp>
        <p:nvSpPr>
          <p:cNvPr id="5" name="Footer Placeholder 4">
            <a:extLst>
              <a:ext uri="{FF2B5EF4-FFF2-40B4-BE49-F238E27FC236}">
                <a16:creationId xmlns:a16="http://schemas.microsoft.com/office/drawing/2014/main" id="{88C09F3C-A3DC-4771-A518-B83CAC81087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786CF5F6-9E14-483F-ACFE-29A8FFE41661}"/>
              </a:ext>
            </a:extLst>
          </p:cNvPr>
          <p:cNvSpPr>
            <a:spLocks noGrp="1"/>
          </p:cNvSpPr>
          <p:nvPr>
            <p:ph type="sldNum" sz="quarter" idx="12"/>
          </p:nvPr>
        </p:nvSpPr>
        <p:spPr/>
        <p:txBody>
          <a:bodyPr/>
          <a:lstStyle/>
          <a:p>
            <a:fld id="{A517B7A1-4557-43F6-81B4-88B02553E9E4}" type="slidenum">
              <a:rPr lang="nb-NO" smtClean="0"/>
              <a:t>‹#›</a:t>
            </a:fld>
            <a:endParaRPr lang="nb-NO"/>
          </a:p>
        </p:txBody>
      </p:sp>
    </p:spTree>
    <p:extLst>
      <p:ext uri="{BB962C8B-B14F-4D97-AF65-F5344CB8AC3E}">
        <p14:creationId xmlns:p14="http://schemas.microsoft.com/office/powerpoint/2010/main" val="3931551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077E-8E38-477C-88A9-E6777C985D20}"/>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CA3C377B-E837-4C2A-BF1F-401FF7ED347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3C8F8B10-056C-450B-B930-CD01C0618678}"/>
              </a:ext>
            </a:extLst>
          </p:cNvPr>
          <p:cNvSpPr>
            <a:spLocks noGrp="1"/>
          </p:cNvSpPr>
          <p:nvPr>
            <p:ph type="dt" sz="half" idx="10"/>
          </p:nvPr>
        </p:nvSpPr>
        <p:spPr/>
        <p:txBody>
          <a:bodyPr/>
          <a:lstStyle/>
          <a:p>
            <a:fld id="{3A01D987-608B-49FC-B6FD-2EFE24910CCE}" type="datetimeFigureOut">
              <a:rPr lang="nb-NO" smtClean="0"/>
              <a:t>10.11.2022</a:t>
            </a:fld>
            <a:endParaRPr lang="nb-NO"/>
          </a:p>
        </p:txBody>
      </p:sp>
      <p:sp>
        <p:nvSpPr>
          <p:cNvPr id="5" name="Footer Placeholder 4">
            <a:extLst>
              <a:ext uri="{FF2B5EF4-FFF2-40B4-BE49-F238E27FC236}">
                <a16:creationId xmlns:a16="http://schemas.microsoft.com/office/drawing/2014/main" id="{543093D3-F7C4-4ED0-AD8D-D23DA0CB263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F85A7FBD-6C4C-48CE-8D10-9D76F00F3FE6}"/>
              </a:ext>
            </a:extLst>
          </p:cNvPr>
          <p:cNvSpPr>
            <a:spLocks noGrp="1"/>
          </p:cNvSpPr>
          <p:nvPr>
            <p:ph type="sldNum" sz="quarter" idx="12"/>
          </p:nvPr>
        </p:nvSpPr>
        <p:spPr/>
        <p:txBody>
          <a:bodyPr/>
          <a:lstStyle/>
          <a:p>
            <a:fld id="{A517B7A1-4557-43F6-81B4-88B02553E9E4}" type="slidenum">
              <a:rPr lang="nb-NO" smtClean="0"/>
              <a:t>‹#›</a:t>
            </a:fld>
            <a:endParaRPr lang="nb-NO"/>
          </a:p>
        </p:txBody>
      </p:sp>
    </p:spTree>
    <p:extLst>
      <p:ext uri="{BB962C8B-B14F-4D97-AF65-F5344CB8AC3E}">
        <p14:creationId xmlns:p14="http://schemas.microsoft.com/office/powerpoint/2010/main" val="878661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24145-A608-4B4D-8968-720EB86402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AFEB5DE9-AC3C-4F55-8A62-0399E47111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633995-E0B4-47D1-84C2-9FA98756D8F4}"/>
              </a:ext>
            </a:extLst>
          </p:cNvPr>
          <p:cNvSpPr>
            <a:spLocks noGrp="1"/>
          </p:cNvSpPr>
          <p:nvPr>
            <p:ph type="dt" sz="half" idx="10"/>
          </p:nvPr>
        </p:nvSpPr>
        <p:spPr/>
        <p:txBody>
          <a:bodyPr/>
          <a:lstStyle/>
          <a:p>
            <a:fld id="{3A01D987-608B-49FC-B6FD-2EFE24910CCE}" type="datetimeFigureOut">
              <a:rPr lang="nb-NO" smtClean="0"/>
              <a:t>10.11.2022</a:t>
            </a:fld>
            <a:endParaRPr lang="nb-NO"/>
          </a:p>
        </p:txBody>
      </p:sp>
      <p:sp>
        <p:nvSpPr>
          <p:cNvPr id="5" name="Footer Placeholder 4">
            <a:extLst>
              <a:ext uri="{FF2B5EF4-FFF2-40B4-BE49-F238E27FC236}">
                <a16:creationId xmlns:a16="http://schemas.microsoft.com/office/drawing/2014/main" id="{64C9DD9E-18C2-46C9-94A3-CE69B4EE51F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9A65CA3-6CD6-4629-BF4B-2C9CEDD94C5E}"/>
              </a:ext>
            </a:extLst>
          </p:cNvPr>
          <p:cNvSpPr>
            <a:spLocks noGrp="1"/>
          </p:cNvSpPr>
          <p:nvPr>
            <p:ph type="sldNum" sz="quarter" idx="12"/>
          </p:nvPr>
        </p:nvSpPr>
        <p:spPr/>
        <p:txBody>
          <a:bodyPr/>
          <a:lstStyle/>
          <a:p>
            <a:fld id="{A517B7A1-4557-43F6-81B4-88B02553E9E4}" type="slidenum">
              <a:rPr lang="nb-NO" smtClean="0"/>
              <a:t>‹#›</a:t>
            </a:fld>
            <a:endParaRPr lang="nb-NO"/>
          </a:p>
        </p:txBody>
      </p:sp>
    </p:spTree>
    <p:extLst>
      <p:ext uri="{BB962C8B-B14F-4D97-AF65-F5344CB8AC3E}">
        <p14:creationId xmlns:p14="http://schemas.microsoft.com/office/powerpoint/2010/main" val="3766460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0CDF4-3516-486D-8B85-7930AC3EEC40}"/>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A6E1D6F6-ED4F-4D8B-BCE2-EECD225469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0064E7AB-3990-4FB5-8E21-D74BFCFA845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2B789272-7F91-4523-9607-6DE60D8222EE}"/>
              </a:ext>
            </a:extLst>
          </p:cNvPr>
          <p:cNvSpPr>
            <a:spLocks noGrp="1"/>
          </p:cNvSpPr>
          <p:nvPr>
            <p:ph type="dt" sz="half" idx="10"/>
          </p:nvPr>
        </p:nvSpPr>
        <p:spPr/>
        <p:txBody>
          <a:bodyPr/>
          <a:lstStyle/>
          <a:p>
            <a:fld id="{3A01D987-608B-49FC-B6FD-2EFE24910CCE}" type="datetimeFigureOut">
              <a:rPr lang="nb-NO" smtClean="0"/>
              <a:t>10.11.2022</a:t>
            </a:fld>
            <a:endParaRPr lang="nb-NO"/>
          </a:p>
        </p:txBody>
      </p:sp>
      <p:sp>
        <p:nvSpPr>
          <p:cNvPr id="6" name="Footer Placeholder 5">
            <a:extLst>
              <a:ext uri="{FF2B5EF4-FFF2-40B4-BE49-F238E27FC236}">
                <a16:creationId xmlns:a16="http://schemas.microsoft.com/office/drawing/2014/main" id="{AB5D87AB-3DE4-4366-84D6-DA855F171916}"/>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031A340E-AA29-4F55-BF19-6A079C907127}"/>
              </a:ext>
            </a:extLst>
          </p:cNvPr>
          <p:cNvSpPr>
            <a:spLocks noGrp="1"/>
          </p:cNvSpPr>
          <p:nvPr>
            <p:ph type="sldNum" sz="quarter" idx="12"/>
          </p:nvPr>
        </p:nvSpPr>
        <p:spPr/>
        <p:txBody>
          <a:bodyPr/>
          <a:lstStyle/>
          <a:p>
            <a:fld id="{A517B7A1-4557-43F6-81B4-88B02553E9E4}" type="slidenum">
              <a:rPr lang="nb-NO" smtClean="0"/>
              <a:t>‹#›</a:t>
            </a:fld>
            <a:endParaRPr lang="nb-NO"/>
          </a:p>
        </p:txBody>
      </p:sp>
    </p:spTree>
    <p:extLst>
      <p:ext uri="{BB962C8B-B14F-4D97-AF65-F5344CB8AC3E}">
        <p14:creationId xmlns:p14="http://schemas.microsoft.com/office/powerpoint/2010/main" val="2438563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93CC-C5B5-488A-9E2B-EE577125C5BC}"/>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754BE2EB-B6A5-495E-80EE-7A2617EE90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2BB8220-AE3A-47C1-B723-8C0770A6ED9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F03998F3-20D2-4C44-9141-14D5780CD2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527DD4C-9DC1-46BC-9878-518F6ABC490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08E64862-E7A3-4EEC-826A-BDE5B5177E55}"/>
              </a:ext>
            </a:extLst>
          </p:cNvPr>
          <p:cNvSpPr>
            <a:spLocks noGrp="1"/>
          </p:cNvSpPr>
          <p:nvPr>
            <p:ph type="dt" sz="half" idx="10"/>
          </p:nvPr>
        </p:nvSpPr>
        <p:spPr/>
        <p:txBody>
          <a:bodyPr/>
          <a:lstStyle/>
          <a:p>
            <a:fld id="{3A01D987-608B-49FC-B6FD-2EFE24910CCE}" type="datetimeFigureOut">
              <a:rPr lang="nb-NO" smtClean="0"/>
              <a:t>10.11.2022</a:t>
            </a:fld>
            <a:endParaRPr lang="nb-NO"/>
          </a:p>
        </p:txBody>
      </p:sp>
      <p:sp>
        <p:nvSpPr>
          <p:cNvPr id="8" name="Footer Placeholder 7">
            <a:extLst>
              <a:ext uri="{FF2B5EF4-FFF2-40B4-BE49-F238E27FC236}">
                <a16:creationId xmlns:a16="http://schemas.microsoft.com/office/drawing/2014/main" id="{98ABC6A5-08F3-48CD-8E39-9FB39558CD5C}"/>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24CA9B6C-90E1-4A63-A908-BB1D2D9FB0C5}"/>
              </a:ext>
            </a:extLst>
          </p:cNvPr>
          <p:cNvSpPr>
            <a:spLocks noGrp="1"/>
          </p:cNvSpPr>
          <p:nvPr>
            <p:ph type="sldNum" sz="quarter" idx="12"/>
          </p:nvPr>
        </p:nvSpPr>
        <p:spPr/>
        <p:txBody>
          <a:bodyPr/>
          <a:lstStyle/>
          <a:p>
            <a:fld id="{A517B7A1-4557-43F6-81B4-88B02553E9E4}" type="slidenum">
              <a:rPr lang="nb-NO" smtClean="0"/>
              <a:t>‹#›</a:t>
            </a:fld>
            <a:endParaRPr lang="nb-NO"/>
          </a:p>
        </p:txBody>
      </p:sp>
    </p:spTree>
    <p:extLst>
      <p:ext uri="{BB962C8B-B14F-4D97-AF65-F5344CB8AC3E}">
        <p14:creationId xmlns:p14="http://schemas.microsoft.com/office/powerpoint/2010/main" val="295836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8683E-CF55-4720-8486-7A5DE6CB8501}"/>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BAC256AD-2DDE-44C5-BA8B-5C6EC4AD46A4}"/>
              </a:ext>
            </a:extLst>
          </p:cNvPr>
          <p:cNvSpPr>
            <a:spLocks noGrp="1"/>
          </p:cNvSpPr>
          <p:nvPr>
            <p:ph type="dt" sz="half" idx="10"/>
          </p:nvPr>
        </p:nvSpPr>
        <p:spPr/>
        <p:txBody>
          <a:bodyPr/>
          <a:lstStyle/>
          <a:p>
            <a:fld id="{3A01D987-608B-49FC-B6FD-2EFE24910CCE}" type="datetimeFigureOut">
              <a:rPr lang="nb-NO" smtClean="0"/>
              <a:t>10.11.2022</a:t>
            </a:fld>
            <a:endParaRPr lang="nb-NO"/>
          </a:p>
        </p:txBody>
      </p:sp>
      <p:sp>
        <p:nvSpPr>
          <p:cNvPr id="4" name="Footer Placeholder 3">
            <a:extLst>
              <a:ext uri="{FF2B5EF4-FFF2-40B4-BE49-F238E27FC236}">
                <a16:creationId xmlns:a16="http://schemas.microsoft.com/office/drawing/2014/main" id="{0D3E60EE-10FE-49DB-9F31-E8E73C782755}"/>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5027D666-CF25-40A9-880F-7E2748756CBE}"/>
              </a:ext>
            </a:extLst>
          </p:cNvPr>
          <p:cNvSpPr>
            <a:spLocks noGrp="1"/>
          </p:cNvSpPr>
          <p:nvPr>
            <p:ph type="sldNum" sz="quarter" idx="12"/>
          </p:nvPr>
        </p:nvSpPr>
        <p:spPr/>
        <p:txBody>
          <a:bodyPr/>
          <a:lstStyle/>
          <a:p>
            <a:fld id="{A517B7A1-4557-43F6-81B4-88B02553E9E4}" type="slidenum">
              <a:rPr lang="nb-NO" smtClean="0"/>
              <a:t>‹#›</a:t>
            </a:fld>
            <a:endParaRPr lang="nb-NO"/>
          </a:p>
        </p:txBody>
      </p:sp>
    </p:spTree>
    <p:extLst>
      <p:ext uri="{BB962C8B-B14F-4D97-AF65-F5344CB8AC3E}">
        <p14:creationId xmlns:p14="http://schemas.microsoft.com/office/powerpoint/2010/main" val="316396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B4EB0D-39F3-4C3A-84A9-5826F4427B57}"/>
              </a:ext>
            </a:extLst>
          </p:cNvPr>
          <p:cNvSpPr>
            <a:spLocks noGrp="1"/>
          </p:cNvSpPr>
          <p:nvPr>
            <p:ph type="dt" sz="half" idx="10"/>
          </p:nvPr>
        </p:nvSpPr>
        <p:spPr/>
        <p:txBody>
          <a:bodyPr/>
          <a:lstStyle/>
          <a:p>
            <a:fld id="{3A01D987-608B-49FC-B6FD-2EFE24910CCE}" type="datetimeFigureOut">
              <a:rPr lang="nb-NO" smtClean="0"/>
              <a:t>10.11.2022</a:t>
            </a:fld>
            <a:endParaRPr lang="nb-NO"/>
          </a:p>
        </p:txBody>
      </p:sp>
      <p:sp>
        <p:nvSpPr>
          <p:cNvPr id="3" name="Footer Placeholder 2">
            <a:extLst>
              <a:ext uri="{FF2B5EF4-FFF2-40B4-BE49-F238E27FC236}">
                <a16:creationId xmlns:a16="http://schemas.microsoft.com/office/drawing/2014/main" id="{07A99348-8341-40D9-B2E1-CFFD11FD891D}"/>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D21E4EB-FEB0-4146-B8EB-C528AE33D926}"/>
              </a:ext>
            </a:extLst>
          </p:cNvPr>
          <p:cNvSpPr>
            <a:spLocks noGrp="1"/>
          </p:cNvSpPr>
          <p:nvPr>
            <p:ph type="sldNum" sz="quarter" idx="12"/>
          </p:nvPr>
        </p:nvSpPr>
        <p:spPr/>
        <p:txBody>
          <a:bodyPr/>
          <a:lstStyle/>
          <a:p>
            <a:fld id="{A517B7A1-4557-43F6-81B4-88B02553E9E4}" type="slidenum">
              <a:rPr lang="nb-NO" smtClean="0"/>
              <a:t>‹#›</a:t>
            </a:fld>
            <a:endParaRPr lang="nb-NO"/>
          </a:p>
        </p:txBody>
      </p:sp>
    </p:spTree>
    <p:extLst>
      <p:ext uri="{BB962C8B-B14F-4D97-AF65-F5344CB8AC3E}">
        <p14:creationId xmlns:p14="http://schemas.microsoft.com/office/powerpoint/2010/main" val="1141111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096A7-B34F-4670-AB54-B6451E8801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6C48C4A3-CDD8-4D17-A3AF-3C7B279C07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0564F7BB-D82F-4C7F-9F98-92CD9E1B7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D693C3-374D-4268-84CC-5A5CC81A9AF6}"/>
              </a:ext>
            </a:extLst>
          </p:cNvPr>
          <p:cNvSpPr>
            <a:spLocks noGrp="1"/>
          </p:cNvSpPr>
          <p:nvPr>
            <p:ph type="dt" sz="half" idx="10"/>
          </p:nvPr>
        </p:nvSpPr>
        <p:spPr/>
        <p:txBody>
          <a:bodyPr/>
          <a:lstStyle/>
          <a:p>
            <a:fld id="{3A01D987-608B-49FC-B6FD-2EFE24910CCE}" type="datetimeFigureOut">
              <a:rPr lang="nb-NO" smtClean="0"/>
              <a:t>10.11.2022</a:t>
            </a:fld>
            <a:endParaRPr lang="nb-NO"/>
          </a:p>
        </p:txBody>
      </p:sp>
      <p:sp>
        <p:nvSpPr>
          <p:cNvPr id="6" name="Footer Placeholder 5">
            <a:extLst>
              <a:ext uri="{FF2B5EF4-FFF2-40B4-BE49-F238E27FC236}">
                <a16:creationId xmlns:a16="http://schemas.microsoft.com/office/drawing/2014/main" id="{20CEAE47-C8E1-4EB3-A693-EEB677F7B44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724C6CD-4B86-43C8-BB56-2E36B1F27E9F}"/>
              </a:ext>
            </a:extLst>
          </p:cNvPr>
          <p:cNvSpPr>
            <a:spLocks noGrp="1"/>
          </p:cNvSpPr>
          <p:nvPr>
            <p:ph type="sldNum" sz="quarter" idx="12"/>
          </p:nvPr>
        </p:nvSpPr>
        <p:spPr/>
        <p:txBody>
          <a:bodyPr/>
          <a:lstStyle/>
          <a:p>
            <a:fld id="{A517B7A1-4557-43F6-81B4-88B02553E9E4}" type="slidenum">
              <a:rPr lang="nb-NO" smtClean="0"/>
              <a:t>‹#›</a:t>
            </a:fld>
            <a:endParaRPr lang="nb-NO"/>
          </a:p>
        </p:txBody>
      </p:sp>
    </p:spTree>
    <p:extLst>
      <p:ext uri="{BB962C8B-B14F-4D97-AF65-F5344CB8AC3E}">
        <p14:creationId xmlns:p14="http://schemas.microsoft.com/office/powerpoint/2010/main" val="151074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42353-21C9-4AC1-BE07-E2681DC7C7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A7B17273-BFCB-4950-8F40-1F1ECE1CF1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29114CC8-4447-4CFB-8F4B-DEE645EDE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E79AE0E-D3DE-4892-937F-D2244B5D1495}"/>
              </a:ext>
            </a:extLst>
          </p:cNvPr>
          <p:cNvSpPr>
            <a:spLocks noGrp="1"/>
          </p:cNvSpPr>
          <p:nvPr>
            <p:ph type="dt" sz="half" idx="10"/>
          </p:nvPr>
        </p:nvSpPr>
        <p:spPr/>
        <p:txBody>
          <a:bodyPr/>
          <a:lstStyle/>
          <a:p>
            <a:fld id="{3A01D987-608B-49FC-B6FD-2EFE24910CCE}" type="datetimeFigureOut">
              <a:rPr lang="nb-NO" smtClean="0"/>
              <a:t>10.11.2022</a:t>
            </a:fld>
            <a:endParaRPr lang="nb-NO"/>
          </a:p>
        </p:txBody>
      </p:sp>
      <p:sp>
        <p:nvSpPr>
          <p:cNvPr id="6" name="Footer Placeholder 5">
            <a:extLst>
              <a:ext uri="{FF2B5EF4-FFF2-40B4-BE49-F238E27FC236}">
                <a16:creationId xmlns:a16="http://schemas.microsoft.com/office/drawing/2014/main" id="{9F2571E8-4046-420C-AA69-527CFCB9315D}"/>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5BAB85F-1D07-4FBA-9349-20E34823C401}"/>
              </a:ext>
            </a:extLst>
          </p:cNvPr>
          <p:cNvSpPr>
            <a:spLocks noGrp="1"/>
          </p:cNvSpPr>
          <p:nvPr>
            <p:ph type="sldNum" sz="quarter" idx="12"/>
          </p:nvPr>
        </p:nvSpPr>
        <p:spPr/>
        <p:txBody>
          <a:bodyPr/>
          <a:lstStyle/>
          <a:p>
            <a:fld id="{A517B7A1-4557-43F6-81B4-88B02553E9E4}" type="slidenum">
              <a:rPr lang="nb-NO" smtClean="0"/>
              <a:t>‹#›</a:t>
            </a:fld>
            <a:endParaRPr lang="nb-NO"/>
          </a:p>
        </p:txBody>
      </p:sp>
    </p:spTree>
    <p:extLst>
      <p:ext uri="{BB962C8B-B14F-4D97-AF65-F5344CB8AC3E}">
        <p14:creationId xmlns:p14="http://schemas.microsoft.com/office/powerpoint/2010/main" val="154186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B2C5D8-CF7C-4EF2-A6D3-2B39D35A5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A982E2F2-554A-4D35-AA19-9CFA1B8F7E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0147F6E8-E9E9-4359-B327-4C84CE00B3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1D987-608B-49FC-B6FD-2EFE24910CCE}" type="datetimeFigureOut">
              <a:rPr lang="nb-NO" smtClean="0"/>
              <a:t>10.11.2022</a:t>
            </a:fld>
            <a:endParaRPr lang="nb-NO"/>
          </a:p>
        </p:txBody>
      </p:sp>
      <p:sp>
        <p:nvSpPr>
          <p:cNvPr id="5" name="Footer Placeholder 4">
            <a:extLst>
              <a:ext uri="{FF2B5EF4-FFF2-40B4-BE49-F238E27FC236}">
                <a16:creationId xmlns:a16="http://schemas.microsoft.com/office/drawing/2014/main" id="{2E1C9E0B-83D2-425E-BAA5-462DE0DE77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96047348-F7CA-4FD2-B80E-6AF7E4127D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17B7A1-4557-43F6-81B4-88B02553E9E4}" type="slidenum">
              <a:rPr lang="nb-NO" smtClean="0"/>
              <a:t>‹#›</a:t>
            </a:fld>
            <a:endParaRPr lang="nb-NO"/>
          </a:p>
        </p:txBody>
      </p:sp>
    </p:spTree>
    <p:extLst>
      <p:ext uri="{BB962C8B-B14F-4D97-AF65-F5344CB8AC3E}">
        <p14:creationId xmlns:p14="http://schemas.microsoft.com/office/powerpoint/2010/main" val="1773563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20.xml"/><Relationship Id="rId16" Type="http://schemas.openxmlformats.org/officeDocument/2006/relationships/image" Target="../media/image20.sv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6F312BF-FFF3-412B-8BE4-708C220DA424}"/>
              </a:ext>
            </a:extLst>
          </p:cNvPr>
          <p:cNvSpPr>
            <a:spLocks noGrp="1"/>
          </p:cNvSpPr>
          <p:nvPr>
            <p:ph type="title"/>
          </p:nvPr>
        </p:nvSpPr>
        <p:spPr/>
        <p:txBody>
          <a:bodyPr/>
          <a:lstStyle/>
          <a:p>
            <a:r>
              <a:rPr lang="nb-NO" dirty="0">
                <a:solidFill>
                  <a:schemeClr val="bg1"/>
                </a:solidFill>
              </a:rPr>
              <a:t>En reise i Hjorteviltregisteret </a:t>
            </a:r>
          </a:p>
        </p:txBody>
      </p:sp>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5" name="Rectangle 4"/>
          <p:cNvSpPr/>
          <p:nvPr/>
        </p:nvSpPr>
        <p:spPr>
          <a:xfrm>
            <a:off x="2545958" y="1296140"/>
            <a:ext cx="6890534" cy="126188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Pct val="103000"/>
              <a:buFontTx/>
              <a:buNone/>
              <a:tabLst/>
              <a:defRPr/>
            </a:pPr>
            <a:endPar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Pct val="103000"/>
              <a:buFontTx/>
              <a:buNone/>
              <a:tabLst/>
              <a:defRPr/>
            </a:pPr>
            <a:endPar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103000"/>
              <a:buFontTx/>
              <a:buNone/>
              <a:tabLst/>
              <a:defRPr/>
            </a:pPr>
            <a:endParaRPr kumimoji="0" lang="nb-NO"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Bilde 5">
            <a:extLst>
              <a:ext uri="{FF2B5EF4-FFF2-40B4-BE49-F238E27FC236}">
                <a16:creationId xmlns:a16="http://schemas.microsoft.com/office/drawing/2014/main" id="{E539EA2F-1BC5-0E08-A236-CA75AFC12B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554" y="1534653"/>
            <a:ext cx="3314700" cy="381000"/>
          </a:xfrm>
          <a:prstGeom prst="rect">
            <a:avLst/>
          </a:prstGeom>
        </p:spPr>
      </p:pic>
      <p:pic>
        <p:nvPicPr>
          <p:cNvPr id="8" name="Bilde 7">
            <a:extLst>
              <a:ext uri="{FF2B5EF4-FFF2-40B4-BE49-F238E27FC236}">
                <a16:creationId xmlns:a16="http://schemas.microsoft.com/office/drawing/2014/main" id="{370D23CC-CE8C-F5A6-2DC0-012B94F097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35688">
            <a:off x="3950720" y="5433578"/>
            <a:ext cx="2333625" cy="419100"/>
          </a:xfrm>
          <a:prstGeom prst="rect">
            <a:avLst/>
          </a:prstGeom>
        </p:spPr>
      </p:pic>
      <p:pic>
        <p:nvPicPr>
          <p:cNvPr id="10" name="Bilde 9">
            <a:extLst>
              <a:ext uri="{FF2B5EF4-FFF2-40B4-BE49-F238E27FC236}">
                <a16:creationId xmlns:a16="http://schemas.microsoft.com/office/drawing/2014/main" id="{00A6E162-4A0D-F3F6-7123-041F914495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44" y="5184982"/>
            <a:ext cx="1560579" cy="1560579"/>
          </a:xfrm>
          <a:prstGeom prst="rect">
            <a:avLst/>
          </a:prstGeom>
        </p:spPr>
      </p:pic>
      <p:pic>
        <p:nvPicPr>
          <p:cNvPr id="12" name="Bilde 11">
            <a:extLst>
              <a:ext uri="{FF2B5EF4-FFF2-40B4-BE49-F238E27FC236}">
                <a16:creationId xmlns:a16="http://schemas.microsoft.com/office/drawing/2014/main" id="{E2608598-E6A4-7FB3-ACD9-C60DF4781582}"/>
              </a:ext>
            </a:extLst>
          </p:cNvPr>
          <p:cNvPicPr>
            <a:picLocks noChangeAspect="1"/>
          </p:cNvPicPr>
          <p:nvPr/>
        </p:nvPicPr>
        <p:blipFill>
          <a:blip r:embed="rId6"/>
          <a:stretch>
            <a:fillRect/>
          </a:stretch>
        </p:blipFill>
        <p:spPr>
          <a:xfrm>
            <a:off x="5575372" y="2146991"/>
            <a:ext cx="4233245" cy="2469393"/>
          </a:xfrm>
          <a:prstGeom prst="rect">
            <a:avLst/>
          </a:prstGeom>
        </p:spPr>
      </p:pic>
      <p:pic>
        <p:nvPicPr>
          <p:cNvPr id="11" name="Bilde 10" descr="Et bilde som inneholder tekst&#10;&#10;Automatisk generert beskrivelse">
            <a:extLst>
              <a:ext uri="{FF2B5EF4-FFF2-40B4-BE49-F238E27FC236}">
                <a16:creationId xmlns:a16="http://schemas.microsoft.com/office/drawing/2014/main" id="{9F8805F7-DE3F-3175-AAF8-C47177140C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81667" y="1383685"/>
            <a:ext cx="1826957" cy="1256737"/>
          </a:xfrm>
          <a:prstGeom prst="rect">
            <a:avLst/>
          </a:prstGeom>
        </p:spPr>
      </p:pic>
      <p:pic>
        <p:nvPicPr>
          <p:cNvPr id="7" name="Bilde 6">
            <a:extLst>
              <a:ext uri="{FF2B5EF4-FFF2-40B4-BE49-F238E27FC236}">
                <a16:creationId xmlns:a16="http://schemas.microsoft.com/office/drawing/2014/main" id="{02266344-3C6A-7F28-2A28-6DCE77A005A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2554" y="2022154"/>
            <a:ext cx="4199471" cy="2944879"/>
          </a:xfrm>
          <a:prstGeom prst="rect">
            <a:avLst/>
          </a:prstGeom>
        </p:spPr>
      </p:pic>
    </p:spTree>
    <p:extLst>
      <p:ext uri="{BB962C8B-B14F-4D97-AF65-F5344CB8AC3E}">
        <p14:creationId xmlns:p14="http://schemas.microsoft.com/office/powerpoint/2010/main" val="76031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95652" y="460895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67652" y="2114738"/>
            <a:ext cx="0" cy="24942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952702"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998883" y="2156460"/>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6171578" y="461762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6243578" y="3648145"/>
            <a:ext cx="0" cy="969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5665535" y="461024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5737535" y="2764551"/>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361748" y="1543247"/>
            <a:ext cx="18179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på settogskutt.no</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765543" y="324172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068909" y="104468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7045916" y="2483348"/>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32994" y="2635406"/>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63030" y="1688307"/>
            <a:ext cx="1907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0360" y="3212020"/>
            <a:ext cx="1907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9809899" y="1745406"/>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95181" y="5097232"/>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547811" y="5148582"/>
            <a:ext cx="972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63088" y="5122398"/>
            <a:ext cx="1030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9754004" y="507991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755132" y="5135126"/>
            <a:ext cx="10976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4026291" y="5083390"/>
            <a:ext cx="999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604004" y="5061287"/>
            <a:ext cx="10679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7490431" y="459777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7562431" y="2820163"/>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973542"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8045542" y="1414014"/>
            <a:ext cx="0" cy="31966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517705" y="4592146"/>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589705" y="3097071"/>
            <a:ext cx="6493" cy="149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9096569"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cxnSpLocks/>
            <a:stCxn id="92" idx="0"/>
          </p:cNvCxnSpPr>
          <p:nvPr/>
        </p:nvCxnSpPr>
        <p:spPr>
          <a:xfrm flipV="1">
            <a:off x="9168569" y="2476020"/>
            <a:ext cx="0" cy="21346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98602" y="5120498"/>
            <a:ext cx="949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707946" y="4617060"/>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779946" y="4170770"/>
            <a:ext cx="0" cy="4462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10175323"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10247323" y="220707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352621" y="5141457"/>
            <a:ext cx="913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7" name="Rektangel 6">
            <a:extLst>
              <a:ext uri="{FF2B5EF4-FFF2-40B4-BE49-F238E27FC236}">
                <a16:creationId xmlns:a16="http://schemas.microsoft.com/office/drawing/2014/main" id="{FBD8E06A-E6E4-D4F6-38D4-9D1377F1FF1A}"/>
              </a:ext>
            </a:extLst>
          </p:cNvPr>
          <p:cNvSpPr/>
          <p:nvPr/>
        </p:nvSpPr>
        <p:spPr>
          <a:xfrm>
            <a:off x="2964305" y="5812400"/>
            <a:ext cx="7726643"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04541" y="1682640"/>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3" name="Ellipse 2" title="Quarter Background Cirlce">
            <a:extLst>
              <a:ext uri="{FF2B5EF4-FFF2-40B4-BE49-F238E27FC236}">
                <a16:creationId xmlns:a16="http://schemas.microsoft.com/office/drawing/2014/main" id="{08969357-BC03-12A9-9AD1-646DB3D0297E}"/>
              </a:ext>
            </a:extLst>
          </p:cNvPr>
          <p:cNvSpPr/>
          <p:nvPr/>
        </p:nvSpPr>
        <p:spPr>
          <a:xfrm>
            <a:off x="4485668"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5" name="Rett linje 4">
            <a:extLst>
              <a:ext uri="{FF2B5EF4-FFF2-40B4-BE49-F238E27FC236}">
                <a16:creationId xmlns:a16="http://schemas.microsoft.com/office/drawing/2014/main" id="{7B7F7E52-C41F-C86B-4DF4-29813B8D37FB}"/>
              </a:ext>
            </a:extLst>
          </p:cNvPr>
          <p:cNvCxnSpPr>
            <a:cxnSpLocks/>
            <a:stCxn id="3" idx="0"/>
          </p:cNvCxnSpPr>
          <p:nvPr/>
        </p:nvCxnSpPr>
        <p:spPr>
          <a:xfrm flipV="1">
            <a:off x="4557668" y="1748127"/>
            <a:ext cx="15300" cy="2863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B6CB7FF9-81DD-0BAE-2788-3A804803EA2F}"/>
              </a:ext>
            </a:extLst>
          </p:cNvPr>
          <p:cNvSpPr txBox="1"/>
          <p:nvPr/>
        </p:nvSpPr>
        <p:spPr>
          <a:xfrm rot="18916897">
            <a:off x="3254377" y="5039341"/>
            <a:ext cx="11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2007</a:t>
            </a:r>
          </a:p>
        </p:txBody>
      </p:sp>
      <p:sp>
        <p:nvSpPr>
          <p:cNvPr id="8" name="TekstSylinder 7">
            <a:extLst>
              <a:ext uri="{FF2B5EF4-FFF2-40B4-BE49-F238E27FC236}">
                <a16:creationId xmlns:a16="http://schemas.microsoft.com/office/drawing/2014/main" id="{FEB7CE8E-20F9-C619-0FAF-B235E276BBA3}"/>
              </a:ext>
            </a:extLst>
          </p:cNvPr>
          <p:cNvSpPr txBox="1"/>
          <p:nvPr/>
        </p:nvSpPr>
        <p:spPr>
          <a:xfrm>
            <a:off x="3260461" y="2173741"/>
            <a:ext cx="17992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Kartbasert registrering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av fallvilt</a:t>
            </a:r>
          </a:p>
        </p:txBody>
      </p:sp>
      <p:sp>
        <p:nvSpPr>
          <p:cNvPr id="47" name="Rektangel 46">
            <a:extLst>
              <a:ext uri="{FF2B5EF4-FFF2-40B4-BE49-F238E27FC236}">
                <a16:creationId xmlns:a16="http://schemas.microsoft.com/office/drawing/2014/main" id="{5013F44C-4E92-CB24-82A4-8A94666DBCD8}"/>
              </a:ext>
            </a:extLst>
          </p:cNvPr>
          <p:cNvSpPr/>
          <p:nvPr/>
        </p:nvSpPr>
        <p:spPr>
          <a:xfrm>
            <a:off x="5854286" y="495961"/>
            <a:ext cx="6344555" cy="4290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683769" y="834732"/>
            <a:ext cx="20352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Bruk av Hjorteviltregisteret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forskriftsfestes</a:t>
            </a:r>
          </a:p>
        </p:txBody>
      </p:sp>
      <p:cxnSp>
        <p:nvCxnSpPr>
          <p:cNvPr id="9" name="Rett pilkobling 8">
            <a:extLst>
              <a:ext uri="{FF2B5EF4-FFF2-40B4-BE49-F238E27FC236}">
                <a16:creationId xmlns:a16="http://schemas.microsoft.com/office/drawing/2014/main" id="{9692B4AD-C3C5-D1AD-A225-5A520B3ABD5A}"/>
              </a:ext>
            </a:extLst>
          </p:cNvPr>
          <p:cNvCxnSpPr>
            <a:cxnSpLocks/>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Rektangel 61">
            <a:extLst>
              <a:ext uri="{FF2B5EF4-FFF2-40B4-BE49-F238E27FC236}">
                <a16:creationId xmlns:a16="http://schemas.microsoft.com/office/drawing/2014/main" id="{D9BDAFAE-9B8E-0FC1-5731-E5E222AD580A}"/>
              </a:ext>
            </a:extLst>
          </p:cNvPr>
          <p:cNvSpPr/>
          <p:nvPr/>
        </p:nvSpPr>
        <p:spPr>
          <a:xfrm>
            <a:off x="5925968" y="4950688"/>
            <a:ext cx="5999015"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kstSylinder 63">
            <a:extLst>
              <a:ext uri="{FF2B5EF4-FFF2-40B4-BE49-F238E27FC236}">
                <a16:creationId xmlns:a16="http://schemas.microsoft.com/office/drawing/2014/main" id="{358BD94B-9E75-C124-0C59-3DF1028E22BE}"/>
              </a:ext>
            </a:extLst>
          </p:cNvPr>
          <p:cNvSpPr txBox="1"/>
          <p:nvPr/>
        </p:nvSpPr>
        <p:spPr>
          <a:xfrm>
            <a:off x="4558533" y="3559754"/>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Settog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skutt.no</a:t>
            </a:r>
          </a:p>
        </p:txBody>
      </p: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5021552" y="459006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5093552" y="4095654"/>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kstSylinder 50">
            <a:extLst>
              <a:ext uri="{FF2B5EF4-FFF2-40B4-BE49-F238E27FC236}">
                <a16:creationId xmlns:a16="http://schemas.microsoft.com/office/drawing/2014/main" id="{B04C2C67-3498-486B-B1BE-C687F224F1AF}"/>
              </a:ext>
            </a:extLst>
          </p:cNvPr>
          <p:cNvSpPr txBox="1"/>
          <p:nvPr/>
        </p:nvSpPr>
        <p:spPr>
          <a:xfrm>
            <a:off x="4893710" y="2152855"/>
            <a:ext cx="15357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settogskutt.no </a:t>
            </a:r>
          </a:p>
        </p:txBody>
      </p:sp>
    </p:spTree>
    <p:extLst>
      <p:ext uri="{BB962C8B-B14F-4D97-AF65-F5344CB8AC3E}">
        <p14:creationId xmlns:p14="http://schemas.microsoft.com/office/powerpoint/2010/main" val="3542858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95652" y="460895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67652" y="2114738"/>
            <a:ext cx="0" cy="24942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952702"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998883" y="2156460"/>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6171578" y="461762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6243578" y="3648145"/>
            <a:ext cx="0" cy="969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5665535" y="461024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5737535" y="2764551"/>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361748" y="1543247"/>
            <a:ext cx="18179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på settogskutt.no</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068909" y="104468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7045916" y="2483348"/>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32994" y="2635406"/>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63030" y="1688307"/>
            <a:ext cx="1907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0360" y="3212020"/>
            <a:ext cx="1907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9809899" y="1745406"/>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95181" y="5097232"/>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547811" y="5148582"/>
            <a:ext cx="972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63088" y="5122398"/>
            <a:ext cx="1030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9754004" y="507991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755132" y="5135126"/>
            <a:ext cx="10976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4026291" y="5083390"/>
            <a:ext cx="999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604004" y="5061287"/>
            <a:ext cx="10679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7490431" y="459777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7562431" y="2820163"/>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973542"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8045542" y="1414014"/>
            <a:ext cx="0" cy="31966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517705" y="4592146"/>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589705" y="3097071"/>
            <a:ext cx="6493" cy="149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9096569"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cxnSpLocks/>
            <a:stCxn id="92" idx="0"/>
          </p:cNvCxnSpPr>
          <p:nvPr/>
        </p:nvCxnSpPr>
        <p:spPr>
          <a:xfrm flipV="1">
            <a:off x="9168569" y="2476020"/>
            <a:ext cx="0" cy="21346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98602" y="5120498"/>
            <a:ext cx="949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707946" y="4617060"/>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779946" y="4170770"/>
            <a:ext cx="0" cy="4462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10175323"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10247323" y="220707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352621" y="5141457"/>
            <a:ext cx="913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7" name="Rektangel 6">
            <a:extLst>
              <a:ext uri="{FF2B5EF4-FFF2-40B4-BE49-F238E27FC236}">
                <a16:creationId xmlns:a16="http://schemas.microsoft.com/office/drawing/2014/main" id="{FBD8E06A-E6E4-D4F6-38D4-9D1377F1FF1A}"/>
              </a:ext>
            </a:extLst>
          </p:cNvPr>
          <p:cNvSpPr/>
          <p:nvPr/>
        </p:nvSpPr>
        <p:spPr>
          <a:xfrm>
            <a:off x="2964305" y="5812400"/>
            <a:ext cx="7726643"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04541" y="1682640"/>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3" name="Ellipse 2" title="Quarter Background Cirlce">
            <a:extLst>
              <a:ext uri="{FF2B5EF4-FFF2-40B4-BE49-F238E27FC236}">
                <a16:creationId xmlns:a16="http://schemas.microsoft.com/office/drawing/2014/main" id="{08969357-BC03-12A9-9AD1-646DB3D0297E}"/>
              </a:ext>
            </a:extLst>
          </p:cNvPr>
          <p:cNvSpPr/>
          <p:nvPr/>
        </p:nvSpPr>
        <p:spPr>
          <a:xfrm>
            <a:off x="4485668"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5" name="Rett linje 4">
            <a:extLst>
              <a:ext uri="{FF2B5EF4-FFF2-40B4-BE49-F238E27FC236}">
                <a16:creationId xmlns:a16="http://schemas.microsoft.com/office/drawing/2014/main" id="{7B7F7E52-C41F-C86B-4DF4-29813B8D37FB}"/>
              </a:ext>
            </a:extLst>
          </p:cNvPr>
          <p:cNvCxnSpPr>
            <a:cxnSpLocks/>
            <a:stCxn id="3" idx="0"/>
          </p:cNvCxnSpPr>
          <p:nvPr/>
        </p:nvCxnSpPr>
        <p:spPr>
          <a:xfrm flipV="1">
            <a:off x="4557668" y="1748127"/>
            <a:ext cx="15300" cy="2863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B6CB7FF9-81DD-0BAE-2788-3A804803EA2F}"/>
              </a:ext>
            </a:extLst>
          </p:cNvPr>
          <p:cNvSpPr txBox="1"/>
          <p:nvPr/>
        </p:nvSpPr>
        <p:spPr>
          <a:xfrm rot="18916897">
            <a:off x="3254377" y="5039341"/>
            <a:ext cx="11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2007</a:t>
            </a:r>
          </a:p>
        </p:txBody>
      </p:sp>
      <p:sp>
        <p:nvSpPr>
          <p:cNvPr id="8" name="TekstSylinder 7">
            <a:extLst>
              <a:ext uri="{FF2B5EF4-FFF2-40B4-BE49-F238E27FC236}">
                <a16:creationId xmlns:a16="http://schemas.microsoft.com/office/drawing/2014/main" id="{FEB7CE8E-20F9-C619-0FAF-B235E276BBA3}"/>
              </a:ext>
            </a:extLst>
          </p:cNvPr>
          <p:cNvSpPr txBox="1"/>
          <p:nvPr/>
        </p:nvSpPr>
        <p:spPr>
          <a:xfrm>
            <a:off x="3260461" y="2173741"/>
            <a:ext cx="17992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Kartbasert registrering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av fallvilt</a:t>
            </a:r>
          </a:p>
        </p:txBody>
      </p:sp>
      <p:sp>
        <p:nvSpPr>
          <p:cNvPr id="47" name="Rektangel 46">
            <a:extLst>
              <a:ext uri="{FF2B5EF4-FFF2-40B4-BE49-F238E27FC236}">
                <a16:creationId xmlns:a16="http://schemas.microsoft.com/office/drawing/2014/main" id="{5013F44C-4E92-CB24-82A4-8A94666DBCD8}"/>
              </a:ext>
            </a:extLst>
          </p:cNvPr>
          <p:cNvSpPr/>
          <p:nvPr/>
        </p:nvSpPr>
        <p:spPr>
          <a:xfrm>
            <a:off x="6454466" y="495961"/>
            <a:ext cx="5744375" cy="4290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683769" y="834732"/>
            <a:ext cx="20352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Bruk av Hjorteviltregisteret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forskriftsfestes</a:t>
            </a:r>
          </a:p>
        </p:txBody>
      </p:sp>
      <p:cxnSp>
        <p:nvCxnSpPr>
          <p:cNvPr id="9" name="Rett pilkobling 8">
            <a:extLst>
              <a:ext uri="{FF2B5EF4-FFF2-40B4-BE49-F238E27FC236}">
                <a16:creationId xmlns:a16="http://schemas.microsoft.com/office/drawing/2014/main" id="{9692B4AD-C3C5-D1AD-A225-5A520B3ABD5A}"/>
              </a:ext>
            </a:extLst>
          </p:cNvPr>
          <p:cNvCxnSpPr>
            <a:cxnSpLocks/>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Rektangel 61">
            <a:extLst>
              <a:ext uri="{FF2B5EF4-FFF2-40B4-BE49-F238E27FC236}">
                <a16:creationId xmlns:a16="http://schemas.microsoft.com/office/drawing/2014/main" id="{D9BDAFAE-9B8E-0FC1-5731-E5E222AD580A}"/>
              </a:ext>
            </a:extLst>
          </p:cNvPr>
          <p:cNvSpPr/>
          <p:nvPr/>
        </p:nvSpPr>
        <p:spPr>
          <a:xfrm>
            <a:off x="6465563" y="4950688"/>
            <a:ext cx="5459420"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kstSylinder 63">
            <a:extLst>
              <a:ext uri="{FF2B5EF4-FFF2-40B4-BE49-F238E27FC236}">
                <a16:creationId xmlns:a16="http://schemas.microsoft.com/office/drawing/2014/main" id="{358BD94B-9E75-C124-0C59-3DF1028E22BE}"/>
              </a:ext>
            </a:extLst>
          </p:cNvPr>
          <p:cNvSpPr txBox="1"/>
          <p:nvPr/>
        </p:nvSpPr>
        <p:spPr>
          <a:xfrm>
            <a:off x="4558533" y="3559754"/>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Settog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skutt.no</a:t>
            </a:r>
          </a:p>
        </p:txBody>
      </p: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5021552" y="459006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5093552" y="4095654"/>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kstSylinder 50">
            <a:extLst>
              <a:ext uri="{FF2B5EF4-FFF2-40B4-BE49-F238E27FC236}">
                <a16:creationId xmlns:a16="http://schemas.microsoft.com/office/drawing/2014/main" id="{B04C2C67-3498-486B-B1BE-C687F224F1AF}"/>
              </a:ext>
            </a:extLst>
          </p:cNvPr>
          <p:cNvSpPr txBox="1"/>
          <p:nvPr/>
        </p:nvSpPr>
        <p:spPr>
          <a:xfrm>
            <a:off x="4893710" y="2152855"/>
            <a:ext cx="15357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settogskutt.no </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765543" y="324172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Tree>
    <p:extLst>
      <p:ext uri="{BB962C8B-B14F-4D97-AF65-F5344CB8AC3E}">
        <p14:creationId xmlns:p14="http://schemas.microsoft.com/office/powerpoint/2010/main" val="3859294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6" name="Tittel 5">
            <a:extLst>
              <a:ext uri="{FF2B5EF4-FFF2-40B4-BE49-F238E27FC236}">
                <a16:creationId xmlns:a16="http://schemas.microsoft.com/office/drawing/2014/main" id="{E780D7A6-B411-46C6-0BB8-E0EE5C23DD8C}"/>
              </a:ext>
            </a:extLst>
          </p:cNvPr>
          <p:cNvSpPr>
            <a:spLocks noGrp="1"/>
          </p:cNvSpPr>
          <p:nvPr>
            <p:ph type="title"/>
          </p:nvPr>
        </p:nvSpPr>
        <p:spPr/>
        <p:txBody>
          <a:bodyPr/>
          <a:lstStyle/>
          <a:p>
            <a:endParaRPr lang="nb-NO"/>
          </a:p>
        </p:txBody>
      </p:sp>
      <p:pic>
        <p:nvPicPr>
          <p:cNvPr id="7" name="Bilde 6">
            <a:extLst>
              <a:ext uri="{FF2B5EF4-FFF2-40B4-BE49-F238E27FC236}">
                <a16:creationId xmlns:a16="http://schemas.microsoft.com/office/drawing/2014/main" id="{5C15F662-A8CC-8A0C-D2C2-7543B1124B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5238095" cy="10685714"/>
          </a:xfrm>
          <a:prstGeom prst="rect">
            <a:avLst/>
          </a:prstGeom>
        </p:spPr>
      </p:pic>
      <p:sp>
        <p:nvSpPr>
          <p:cNvPr id="8" name="Ellipse 7">
            <a:extLst>
              <a:ext uri="{FF2B5EF4-FFF2-40B4-BE49-F238E27FC236}">
                <a16:creationId xmlns:a16="http://schemas.microsoft.com/office/drawing/2014/main" id="{143AA811-C9DB-D5D0-F76D-75B72C83DFF4}"/>
              </a:ext>
            </a:extLst>
          </p:cNvPr>
          <p:cNvSpPr/>
          <p:nvPr/>
        </p:nvSpPr>
        <p:spPr>
          <a:xfrm>
            <a:off x="9559636" y="5382491"/>
            <a:ext cx="2036618" cy="929409"/>
          </a:xfrm>
          <a:prstGeom prst="ellipse">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9274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95652" y="460895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67652" y="2114738"/>
            <a:ext cx="0" cy="24942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952702"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998883" y="2156460"/>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6171578" y="461762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6243578" y="3648145"/>
            <a:ext cx="0" cy="969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5665535" y="461024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5737535" y="2764551"/>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068909" y="104468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7045916" y="2483348"/>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32994" y="2635406"/>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63030" y="1688307"/>
            <a:ext cx="1907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0360" y="3212020"/>
            <a:ext cx="1907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9809899" y="1745406"/>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95181" y="5097232"/>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547811" y="5148582"/>
            <a:ext cx="972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63088" y="5122398"/>
            <a:ext cx="1030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9754004" y="507991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755132" y="5135126"/>
            <a:ext cx="10976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4026291" y="5083390"/>
            <a:ext cx="999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604004" y="5061287"/>
            <a:ext cx="10679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7490431" y="459777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7562431" y="2820163"/>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973542"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8045542" y="1414014"/>
            <a:ext cx="0" cy="31966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517705" y="4592146"/>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589705" y="3097071"/>
            <a:ext cx="6493" cy="149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9096569"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cxnSpLocks/>
            <a:stCxn id="92" idx="0"/>
          </p:cNvCxnSpPr>
          <p:nvPr/>
        </p:nvCxnSpPr>
        <p:spPr>
          <a:xfrm flipV="1">
            <a:off x="9168569" y="2476020"/>
            <a:ext cx="0" cy="21346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98602" y="5120498"/>
            <a:ext cx="949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707946" y="4617060"/>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779946" y="4170770"/>
            <a:ext cx="0" cy="4462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10175323"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10247323" y="220707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352621" y="5141457"/>
            <a:ext cx="913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04541" y="1682640"/>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3" name="Ellipse 2" title="Quarter Background Cirlce">
            <a:extLst>
              <a:ext uri="{FF2B5EF4-FFF2-40B4-BE49-F238E27FC236}">
                <a16:creationId xmlns:a16="http://schemas.microsoft.com/office/drawing/2014/main" id="{08969357-BC03-12A9-9AD1-646DB3D0297E}"/>
              </a:ext>
            </a:extLst>
          </p:cNvPr>
          <p:cNvSpPr/>
          <p:nvPr/>
        </p:nvSpPr>
        <p:spPr>
          <a:xfrm>
            <a:off x="4485668"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5" name="Rett linje 4">
            <a:extLst>
              <a:ext uri="{FF2B5EF4-FFF2-40B4-BE49-F238E27FC236}">
                <a16:creationId xmlns:a16="http://schemas.microsoft.com/office/drawing/2014/main" id="{7B7F7E52-C41F-C86B-4DF4-29813B8D37FB}"/>
              </a:ext>
            </a:extLst>
          </p:cNvPr>
          <p:cNvCxnSpPr>
            <a:cxnSpLocks/>
            <a:stCxn id="3" idx="0"/>
          </p:cNvCxnSpPr>
          <p:nvPr/>
        </p:nvCxnSpPr>
        <p:spPr>
          <a:xfrm flipV="1">
            <a:off x="4557668" y="1748127"/>
            <a:ext cx="15300" cy="2863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B6CB7FF9-81DD-0BAE-2788-3A804803EA2F}"/>
              </a:ext>
            </a:extLst>
          </p:cNvPr>
          <p:cNvSpPr txBox="1"/>
          <p:nvPr/>
        </p:nvSpPr>
        <p:spPr>
          <a:xfrm rot="18916897">
            <a:off x="3254377" y="5039341"/>
            <a:ext cx="11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2007</a:t>
            </a:r>
          </a:p>
        </p:txBody>
      </p:sp>
      <p:sp>
        <p:nvSpPr>
          <p:cNvPr id="8" name="TekstSylinder 7">
            <a:extLst>
              <a:ext uri="{FF2B5EF4-FFF2-40B4-BE49-F238E27FC236}">
                <a16:creationId xmlns:a16="http://schemas.microsoft.com/office/drawing/2014/main" id="{FEB7CE8E-20F9-C619-0FAF-B235E276BBA3}"/>
              </a:ext>
            </a:extLst>
          </p:cNvPr>
          <p:cNvSpPr txBox="1"/>
          <p:nvPr/>
        </p:nvSpPr>
        <p:spPr>
          <a:xfrm>
            <a:off x="3260461" y="2173741"/>
            <a:ext cx="17992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Kartbasert registrering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av fallvilt</a:t>
            </a:r>
          </a:p>
        </p:txBody>
      </p:sp>
      <p:sp>
        <p:nvSpPr>
          <p:cNvPr id="47" name="Rektangel 46">
            <a:extLst>
              <a:ext uri="{FF2B5EF4-FFF2-40B4-BE49-F238E27FC236}">
                <a16:creationId xmlns:a16="http://schemas.microsoft.com/office/drawing/2014/main" id="{5013F44C-4E92-CB24-82A4-8A94666DBCD8}"/>
              </a:ext>
            </a:extLst>
          </p:cNvPr>
          <p:cNvSpPr/>
          <p:nvPr/>
        </p:nvSpPr>
        <p:spPr>
          <a:xfrm>
            <a:off x="7115355" y="495961"/>
            <a:ext cx="5083485" cy="4290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683769" y="834732"/>
            <a:ext cx="20352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Bruk av Hjorteviltregisteret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forskriftsfestes</a:t>
            </a:r>
          </a:p>
        </p:txBody>
      </p:sp>
      <p:cxnSp>
        <p:nvCxnSpPr>
          <p:cNvPr id="9" name="Rett pilkobling 8">
            <a:extLst>
              <a:ext uri="{FF2B5EF4-FFF2-40B4-BE49-F238E27FC236}">
                <a16:creationId xmlns:a16="http://schemas.microsoft.com/office/drawing/2014/main" id="{9692B4AD-C3C5-D1AD-A225-5A520B3ABD5A}"/>
              </a:ext>
            </a:extLst>
          </p:cNvPr>
          <p:cNvCxnSpPr>
            <a:cxnSpLocks/>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Rektangel 61">
            <a:extLst>
              <a:ext uri="{FF2B5EF4-FFF2-40B4-BE49-F238E27FC236}">
                <a16:creationId xmlns:a16="http://schemas.microsoft.com/office/drawing/2014/main" id="{D9BDAFAE-9B8E-0FC1-5731-E5E222AD580A}"/>
              </a:ext>
            </a:extLst>
          </p:cNvPr>
          <p:cNvSpPr/>
          <p:nvPr/>
        </p:nvSpPr>
        <p:spPr>
          <a:xfrm>
            <a:off x="7166664" y="4950688"/>
            <a:ext cx="4758319"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kstSylinder 63">
            <a:extLst>
              <a:ext uri="{FF2B5EF4-FFF2-40B4-BE49-F238E27FC236}">
                <a16:creationId xmlns:a16="http://schemas.microsoft.com/office/drawing/2014/main" id="{358BD94B-9E75-C124-0C59-3DF1028E22BE}"/>
              </a:ext>
            </a:extLst>
          </p:cNvPr>
          <p:cNvSpPr txBox="1"/>
          <p:nvPr/>
        </p:nvSpPr>
        <p:spPr>
          <a:xfrm>
            <a:off x="4558533" y="3559754"/>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Settog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skutt.no</a:t>
            </a:r>
          </a:p>
        </p:txBody>
      </p: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5021552" y="459006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5093552" y="4095654"/>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kstSylinder 50">
            <a:extLst>
              <a:ext uri="{FF2B5EF4-FFF2-40B4-BE49-F238E27FC236}">
                <a16:creationId xmlns:a16="http://schemas.microsoft.com/office/drawing/2014/main" id="{B04C2C67-3498-486B-B1BE-C687F224F1AF}"/>
              </a:ext>
            </a:extLst>
          </p:cNvPr>
          <p:cNvSpPr txBox="1"/>
          <p:nvPr/>
        </p:nvSpPr>
        <p:spPr>
          <a:xfrm>
            <a:off x="4893710" y="2152855"/>
            <a:ext cx="15357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settogskutt.no </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765543" y="324172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361748" y="1543247"/>
            <a:ext cx="18179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på settogskutt.no</a:t>
            </a:r>
          </a:p>
        </p:txBody>
      </p:sp>
    </p:spTree>
    <p:extLst>
      <p:ext uri="{BB962C8B-B14F-4D97-AF65-F5344CB8AC3E}">
        <p14:creationId xmlns:p14="http://schemas.microsoft.com/office/powerpoint/2010/main" val="355448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95652" y="460895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67652" y="2114738"/>
            <a:ext cx="0" cy="249421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952702"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998883" y="2156460"/>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6171578" y="461762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6243578" y="3648145"/>
            <a:ext cx="0" cy="969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5665535" y="461024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5737535" y="2764551"/>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32994" y="2635406"/>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63030" y="1688307"/>
            <a:ext cx="1907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0360" y="3212020"/>
            <a:ext cx="1907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9809899" y="1745406"/>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95181" y="5097232"/>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547811" y="5148582"/>
            <a:ext cx="972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63088" y="5122398"/>
            <a:ext cx="1030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9754004" y="507991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755132" y="5135126"/>
            <a:ext cx="10976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4026291" y="5083390"/>
            <a:ext cx="999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604004" y="5061287"/>
            <a:ext cx="10679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7490431" y="459777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7562431" y="2820163"/>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973542"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8045542" y="1414014"/>
            <a:ext cx="0" cy="31966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517705" y="4592146"/>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589705" y="3097071"/>
            <a:ext cx="6493" cy="149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9096569"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cxnSpLocks/>
            <a:stCxn id="92" idx="0"/>
          </p:cNvCxnSpPr>
          <p:nvPr/>
        </p:nvCxnSpPr>
        <p:spPr>
          <a:xfrm flipV="1">
            <a:off x="9168569" y="2476020"/>
            <a:ext cx="0" cy="21346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98602" y="5120498"/>
            <a:ext cx="949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707946" y="4617060"/>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779946" y="4170770"/>
            <a:ext cx="0" cy="4462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10175323"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10247323" y="220707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352621" y="5141457"/>
            <a:ext cx="913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04541" y="1682640"/>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3" name="Ellipse 2" title="Quarter Background Cirlce">
            <a:extLst>
              <a:ext uri="{FF2B5EF4-FFF2-40B4-BE49-F238E27FC236}">
                <a16:creationId xmlns:a16="http://schemas.microsoft.com/office/drawing/2014/main" id="{08969357-BC03-12A9-9AD1-646DB3D0297E}"/>
              </a:ext>
            </a:extLst>
          </p:cNvPr>
          <p:cNvSpPr/>
          <p:nvPr/>
        </p:nvSpPr>
        <p:spPr>
          <a:xfrm>
            <a:off x="4485668"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5" name="Rett linje 4">
            <a:extLst>
              <a:ext uri="{FF2B5EF4-FFF2-40B4-BE49-F238E27FC236}">
                <a16:creationId xmlns:a16="http://schemas.microsoft.com/office/drawing/2014/main" id="{7B7F7E52-C41F-C86B-4DF4-29813B8D37FB}"/>
              </a:ext>
            </a:extLst>
          </p:cNvPr>
          <p:cNvCxnSpPr>
            <a:cxnSpLocks/>
            <a:stCxn id="3" idx="0"/>
          </p:cNvCxnSpPr>
          <p:nvPr/>
        </p:nvCxnSpPr>
        <p:spPr>
          <a:xfrm flipV="1">
            <a:off x="4557668" y="1748127"/>
            <a:ext cx="15300" cy="2863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B6CB7FF9-81DD-0BAE-2788-3A804803EA2F}"/>
              </a:ext>
            </a:extLst>
          </p:cNvPr>
          <p:cNvSpPr txBox="1"/>
          <p:nvPr/>
        </p:nvSpPr>
        <p:spPr>
          <a:xfrm rot="18916897">
            <a:off x="3254377" y="5039341"/>
            <a:ext cx="11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2007</a:t>
            </a:r>
          </a:p>
        </p:txBody>
      </p:sp>
      <p:sp>
        <p:nvSpPr>
          <p:cNvPr id="8" name="TekstSylinder 7">
            <a:extLst>
              <a:ext uri="{FF2B5EF4-FFF2-40B4-BE49-F238E27FC236}">
                <a16:creationId xmlns:a16="http://schemas.microsoft.com/office/drawing/2014/main" id="{FEB7CE8E-20F9-C619-0FAF-B235E276BBA3}"/>
              </a:ext>
            </a:extLst>
          </p:cNvPr>
          <p:cNvSpPr txBox="1"/>
          <p:nvPr/>
        </p:nvSpPr>
        <p:spPr>
          <a:xfrm>
            <a:off x="3260461" y="2173741"/>
            <a:ext cx="17992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Kartbasert registrering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av fallvilt</a:t>
            </a:r>
          </a:p>
        </p:txBody>
      </p:sp>
      <p:sp>
        <p:nvSpPr>
          <p:cNvPr id="47" name="Rektangel 46">
            <a:extLst>
              <a:ext uri="{FF2B5EF4-FFF2-40B4-BE49-F238E27FC236}">
                <a16:creationId xmlns:a16="http://schemas.microsoft.com/office/drawing/2014/main" id="{5013F44C-4E92-CB24-82A4-8A94666DBCD8}"/>
              </a:ext>
            </a:extLst>
          </p:cNvPr>
          <p:cNvSpPr/>
          <p:nvPr/>
        </p:nvSpPr>
        <p:spPr>
          <a:xfrm>
            <a:off x="7797365" y="495961"/>
            <a:ext cx="4401475" cy="4290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683769" y="834732"/>
            <a:ext cx="20352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Bruk av Hjorteviltregisteret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forskriftsfestes</a:t>
            </a:r>
          </a:p>
        </p:txBody>
      </p:sp>
      <p:cxnSp>
        <p:nvCxnSpPr>
          <p:cNvPr id="9" name="Rett pilkobling 8">
            <a:extLst>
              <a:ext uri="{FF2B5EF4-FFF2-40B4-BE49-F238E27FC236}">
                <a16:creationId xmlns:a16="http://schemas.microsoft.com/office/drawing/2014/main" id="{9692B4AD-C3C5-D1AD-A225-5A520B3ABD5A}"/>
              </a:ext>
            </a:extLst>
          </p:cNvPr>
          <p:cNvCxnSpPr>
            <a:cxnSpLocks/>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Rektangel 61">
            <a:extLst>
              <a:ext uri="{FF2B5EF4-FFF2-40B4-BE49-F238E27FC236}">
                <a16:creationId xmlns:a16="http://schemas.microsoft.com/office/drawing/2014/main" id="{D9BDAFAE-9B8E-0FC1-5731-E5E222AD580A}"/>
              </a:ext>
            </a:extLst>
          </p:cNvPr>
          <p:cNvSpPr/>
          <p:nvPr/>
        </p:nvSpPr>
        <p:spPr>
          <a:xfrm>
            <a:off x="7728055" y="4950688"/>
            <a:ext cx="4196928"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kstSylinder 63">
            <a:extLst>
              <a:ext uri="{FF2B5EF4-FFF2-40B4-BE49-F238E27FC236}">
                <a16:creationId xmlns:a16="http://schemas.microsoft.com/office/drawing/2014/main" id="{358BD94B-9E75-C124-0C59-3DF1028E22BE}"/>
              </a:ext>
            </a:extLst>
          </p:cNvPr>
          <p:cNvSpPr txBox="1"/>
          <p:nvPr/>
        </p:nvSpPr>
        <p:spPr>
          <a:xfrm>
            <a:off x="4558533" y="3559754"/>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Settog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skutt.no</a:t>
            </a:r>
          </a:p>
        </p:txBody>
      </p: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5021552" y="459006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5093552" y="4095654"/>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kstSylinder 50">
            <a:extLst>
              <a:ext uri="{FF2B5EF4-FFF2-40B4-BE49-F238E27FC236}">
                <a16:creationId xmlns:a16="http://schemas.microsoft.com/office/drawing/2014/main" id="{B04C2C67-3498-486B-B1BE-C687F224F1AF}"/>
              </a:ext>
            </a:extLst>
          </p:cNvPr>
          <p:cNvSpPr txBox="1"/>
          <p:nvPr/>
        </p:nvSpPr>
        <p:spPr>
          <a:xfrm>
            <a:off x="4893710" y="2152855"/>
            <a:ext cx="15357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settogskutt.no </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765543" y="324172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361748" y="1543247"/>
            <a:ext cx="18179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på settogskutt.no</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7045916" y="2483348"/>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Tree>
    <p:extLst>
      <p:ext uri="{BB962C8B-B14F-4D97-AF65-F5344CB8AC3E}">
        <p14:creationId xmlns:p14="http://schemas.microsoft.com/office/powerpoint/2010/main" val="843443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95652" y="460895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67652" y="1815087"/>
            <a:ext cx="0" cy="27938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952702"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998883" y="2156460"/>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6171578" y="461762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6243578" y="3648145"/>
            <a:ext cx="0" cy="969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5665535" y="461024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5737535" y="2764551"/>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7008308" y="2484202"/>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32994" y="2635406"/>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63030" y="1688307"/>
            <a:ext cx="1907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0360" y="3212020"/>
            <a:ext cx="1907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9809899" y="1745406"/>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95181" y="5097232"/>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547811" y="5148582"/>
            <a:ext cx="972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63088" y="5122398"/>
            <a:ext cx="1030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9754004" y="507991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755132" y="5135126"/>
            <a:ext cx="10976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4026291" y="5083390"/>
            <a:ext cx="999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604004" y="5061287"/>
            <a:ext cx="10679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7490431" y="459777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7562431" y="2820163"/>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973542"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8045542" y="1414014"/>
            <a:ext cx="0" cy="31966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517705" y="4592146"/>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589705" y="3097071"/>
            <a:ext cx="6493" cy="149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9096569"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cxnSpLocks/>
            <a:stCxn id="92" idx="0"/>
          </p:cNvCxnSpPr>
          <p:nvPr/>
        </p:nvCxnSpPr>
        <p:spPr>
          <a:xfrm flipV="1">
            <a:off x="9168569" y="2476020"/>
            <a:ext cx="0" cy="21346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98602" y="5120498"/>
            <a:ext cx="949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707946" y="4617060"/>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779946" y="4170770"/>
            <a:ext cx="0" cy="4462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10175323"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10247323" y="220707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352621" y="5141457"/>
            <a:ext cx="913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04541" y="1682640"/>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3" name="Ellipse 2" title="Quarter Background Cirlce">
            <a:extLst>
              <a:ext uri="{FF2B5EF4-FFF2-40B4-BE49-F238E27FC236}">
                <a16:creationId xmlns:a16="http://schemas.microsoft.com/office/drawing/2014/main" id="{08969357-BC03-12A9-9AD1-646DB3D0297E}"/>
              </a:ext>
            </a:extLst>
          </p:cNvPr>
          <p:cNvSpPr/>
          <p:nvPr/>
        </p:nvSpPr>
        <p:spPr>
          <a:xfrm>
            <a:off x="4485668"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5" name="Rett linje 4">
            <a:extLst>
              <a:ext uri="{FF2B5EF4-FFF2-40B4-BE49-F238E27FC236}">
                <a16:creationId xmlns:a16="http://schemas.microsoft.com/office/drawing/2014/main" id="{7B7F7E52-C41F-C86B-4DF4-29813B8D37FB}"/>
              </a:ext>
            </a:extLst>
          </p:cNvPr>
          <p:cNvCxnSpPr>
            <a:cxnSpLocks/>
          </p:cNvCxnSpPr>
          <p:nvPr/>
        </p:nvCxnSpPr>
        <p:spPr>
          <a:xfrm flipV="1">
            <a:off x="4538876" y="1727003"/>
            <a:ext cx="15300" cy="2863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B6CB7FF9-81DD-0BAE-2788-3A804803EA2F}"/>
              </a:ext>
            </a:extLst>
          </p:cNvPr>
          <p:cNvSpPr txBox="1"/>
          <p:nvPr/>
        </p:nvSpPr>
        <p:spPr>
          <a:xfrm rot="18916897">
            <a:off x="3254377" y="5039341"/>
            <a:ext cx="11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2007</a:t>
            </a:r>
          </a:p>
        </p:txBody>
      </p:sp>
      <p:sp>
        <p:nvSpPr>
          <p:cNvPr id="8" name="TekstSylinder 7">
            <a:extLst>
              <a:ext uri="{FF2B5EF4-FFF2-40B4-BE49-F238E27FC236}">
                <a16:creationId xmlns:a16="http://schemas.microsoft.com/office/drawing/2014/main" id="{FEB7CE8E-20F9-C619-0FAF-B235E276BBA3}"/>
              </a:ext>
            </a:extLst>
          </p:cNvPr>
          <p:cNvSpPr txBox="1"/>
          <p:nvPr/>
        </p:nvSpPr>
        <p:spPr>
          <a:xfrm>
            <a:off x="3260461" y="2173741"/>
            <a:ext cx="17992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Kartbasert registrering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av fallvilt</a:t>
            </a:r>
          </a:p>
        </p:txBody>
      </p:sp>
      <p:sp>
        <p:nvSpPr>
          <p:cNvPr id="47" name="Rektangel 46">
            <a:extLst>
              <a:ext uri="{FF2B5EF4-FFF2-40B4-BE49-F238E27FC236}">
                <a16:creationId xmlns:a16="http://schemas.microsoft.com/office/drawing/2014/main" id="{5013F44C-4E92-CB24-82A4-8A94666DBCD8}"/>
              </a:ext>
            </a:extLst>
          </p:cNvPr>
          <p:cNvSpPr/>
          <p:nvPr/>
        </p:nvSpPr>
        <p:spPr>
          <a:xfrm>
            <a:off x="8225927" y="495961"/>
            <a:ext cx="3972913" cy="4290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683769" y="834732"/>
            <a:ext cx="20352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Bruk av Hjorteviltregisteret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forskriftsfestes</a:t>
            </a:r>
          </a:p>
        </p:txBody>
      </p:sp>
      <p:cxnSp>
        <p:nvCxnSpPr>
          <p:cNvPr id="9" name="Rett pilkobling 8">
            <a:extLst>
              <a:ext uri="{FF2B5EF4-FFF2-40B4-BE49-F238E27FC236}">
                <a16:creationId xmlns:a16="http://schemas.microsoft.com/office/drawing/2014/main" id="{9692B4AD-C3C5-D1AD-A225-5A520B3ABD5A}"/>
              </a:ext>
            </a:extLst>
          </p:cNvPr>
          <p:cNvCxnSpPr>
            <a:cxnSpLocks/>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Rektangel 61">
            <a:extLst>
              <a:ext uri="{FF2B5EF4-FFF2-40B4-BE49-F238E27FC236}">
                <a16:creationId xmlns:a16="http://schemas.microsoft.com/office/drawing/2014/main" id="{D9BDAFAE-9B8E-0FC1-5731-E5E222AD580A}"/>
              </a:ext>
            </a:extLst>
          </p:cNvPr>
          <p:cNvSpPr/>
          <p:nvPr/>
        </p:nvSpPr>
        <p:spPr>
          <a:xfrm>
            <a:off x="8363029" y="4950688"/>
            <a:ext cx="3561953"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kstSylinder 63">
            <a:extLst>
              <a:ext uri="{FF2B5EF4-FFF2-40B4-BE49-F238E27FC236}">
                <a16:creationId xmlns:a16="http://schemas.microsoft.com/office/drawing/2014/main" id="{358BD94B-9E75-C124-0C59-3DF1028E22BE}"/>
              </a:ext>
            </a:extLst>
          </p:cNvPr>
          <p:cNvSpPr txBox="1"/>
          <p:nvPr/>
        </p:nvSpPr>
        <p:spPr>
          <a:xfrm>
            <a:off x="4568122" y="3662402"/>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Settog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skutt.no</a:t>
            </a:r>
          </a:p>
        </p:txBody>
      </p: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5021552" y="459006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5093552" y="4095654"/>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kstSylinder 50">
            <a:extLst>
              <a:ext uri="{FF2B5EF4-FFF2-40B4-BE49-F238E27FC236}">
                <a16:creationId xmlns:a16="http://schemas.microsoft.com/office/drawing/2014/main" id="{B04C2C67-3498-486B-B1BE-C687F224F1AF}"/>
              </a:ext>
            </a:extLst>
          </p:cNvPr>
          <p:cNvSpPr txBox="1"/>
          <p:nvPr/>
        </p:nvSpPr>
        <p:spPr>
          <a:xfrm>
            <a:off x="4963318" y="2122398"/>
            <a:ext cx="15357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settogskutt.no </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765543" y="324172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361748" y="1543247"/>
            <a:ext cx="18179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på settogskutt.no</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068909" y="104468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Tree>
    <p:extLst>
      <p:ext uri="{BB962C8B-B14F-4D97-AF65-F5344CB8AC3E}">
        <p14:creationId xmlns:p14="http://schemas.microsoft.com/office/powerpoint/2010/main" val="330996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95652" y="460895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67652" y="1815087"/>
            <a:ext cx="0" cy="27938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952702"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998883" y="2156460"/>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6171578" y="461762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6243578" y="3648145"/>
            <a:ext cx="0" cy="969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5665535" y="461024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5737535" y="2764551"/>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7008308" y="2484202"/>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0360" y="3212020"/>
            <a:ext cx="1907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9809899" y="1745406"/>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95181" y="5097232"/>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547811" y="5148582"/>
            <a:ext cx="972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63088" y="5122398"/>
            <a:ext cx="1030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9754004" y="507991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755132" y="5135126"/>
            <a:ext cx="10976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4026291" y="5083390"/>
            <a:ext cx="999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604004" y="5061287"/>
            <a:ext cx="10679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7490431" y="459777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7562431" y="2820163"/>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973542"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8045542" y="1414014"/>
            <a:ext cx="0" cy="31966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517705" y="4592146"/>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589705" y="3097071"/>
            <a:ext cx="6493" cy="149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9096569"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cxnSpLocks/>
            <a:stCxn id="92" idx="0"/>
          </p:cNvCxnSpPr>
          <p:nvPr/>
        </p:nvCxnSpPr>
        <p:spPr>
          <a:xfrm flipV="1">
            <a:off x="9168569" y="2476020"/>
            <a:ext cx="0" cy="21346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98602" y="5120498"/>
            <a:ext cx="949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707946" y="4617060"/>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779946" y="4170770"/>
            <a:ext cx="0" cy="4462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10175323"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10247323" y="220707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352621" y="5141457"/>
            <a:ext cx="913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04541" y="1682640"/>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3" name="Ellipse 2" title="Quarter Background Cirlce">
            <a:extLst>
              <a:ext uri="{FF2B5EF4-FFF2-40B4-BE49-F238E27FC236}">
                <a16:creationId xmlns:a16="http://schemas.microsoft.com/office/drawing/2014/main" id="{08969357-BC03-12A9-9AD1-646DB3D0297E}"/>
              </a:ext>
            </a:extLst>
          </p:cNvPr>
          <p:cNvSpPr/>
          <p:nvPr/>
        </p:nvSpPr>
        <p:spPr>
          <a:xfrm>
            <a:off x="4485668"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5" name="Rett linje 4">
            <a:extLst>
              <a:ext uri="{FF2B5EF4-FFF2-40B4-BE49-F238E27FC236}">
                <a16:creationId xmlns:a16="http://schemas.microsoft.com/office/drawing/2014/main" id="{7B7F7E52-C41F-C86B-4DF4-29813B8D37FB}"/>
              </a:ext>
            </a:extLst>
          </p:cNvPr>
          <p:cNvCxnSpPr>
            <a:cxnSpLocks/>
          </p:cNvCxnSpPr>
          <p:nvPr/>
        </p:nvCxnSpPr>
        <p:spPr>
          <a:xfrm flipV="1">
            <a:off x="4538876" y="1727003"/>
            <a:ext cx="15300" cy="2863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B6CB7FF9-81DD-0BAE-2788-3A804803EA2F}"/>
              </a:ext>
            </a:extLst>
          </p:cNvPr>
          <p:cNvSpPr txBox="1"/>
          <p:nvPr/>
        </p:nvSpPr>
        <p:spPr>
          <a:xfrm rot="18916897">
            <a:off x="3254377" y="5039341"/>
            <a:ext cx="11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2007</a:t>
            </a:r>
          </a:p>
        </p:txBody>
      </p:sp>
      <p:sp>
        <p:nvSpPr>
          <p:cNvPr id="8" name="TekstSylinder 7">
            <a:extLst>
              <a:ext uri="{FF2B5EF4-FFF2-40B4-BE49-F238E27FC236}">
                <a16:creationId xmlns:a16="http://schemas.microsoft.com/office/drawing/2014/main" id="{FEB7CE8E-20F9-C619-0FAF-B235E276BBA3}"/>
              </a:ext>
            </a:extLst>
          </p:cNvPr>
          <p:cNvSpPr txBox="1"/>
          <p:nvPr/>
        </p:nvSpPr>
        <p:spPr>
          <a:xfrm>
            <a:off x="3260461" y="2173741"/>
            <a:ext cx="17992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Kartbasert registrering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av fallvilt</a:t>
            </a:r>
          </a:p>
        </p:txBody>
      </p:sp>
      <p:sp>
        <p:nvSpPr>
          <p:cNvPr id="47" name="Rektangel 46">
            <a:extLst>
              <a:ext uri="{FF2B5EF4-FFF2-40B4-BE49-F238E27FC236}">
                <a16:creationId xmlns:a16="http://schemas.microsoft.com/office/drawing/2014/main" id="{5013F44C-4E92-CB24-82A4-8A94666DBCD8}"/>
              </a:ext>
            </a:extLst>
          </p:cNvPr>
          <p:cNvSpPr/>
          <p:nvPr/>
        </p:nvSpPr>
        <p:spPr>
          <a:xfrm>
            <a:off x="8941543" y="495961"/>
            <a:ext cx="3257297" cy="4290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683769" y="834732"/>
            <a:ext cx="20352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Bruk av Hjorteviltregisteret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forskriftsfestes</a:t>
            </a:r>
          </a:p>
        </p:txBody>
      </p:sp>
      <p:cxnSp>
        <p:nvCxnSpPr>
          <p:cNvPr id="9" name="Rett pilkobling 8">
            <a:extLst>
              <a:ext uri="{FF2B5EF4-FFF2-40B4-BE49-F238E27FC236}">
                <a16:creationId xmlns:a16="http://schemas.microsoft.com/office/drawing/2014/main" id="{9692B4AD-C3C5-D1AD-A225-5A520B3ABD5A}"/>
              </a:ext>
            </a:extLst>
          </p:cNvPr>
          <p:cNvCxnSpPr>
            <a:cxnSpLocks/>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Rektangel 61">
            <a:extLst>
              <a:ext uri="{FF2B5EF4-FFF2-40B4-BE49-F238E27FC236}">
                <a16:creationId xmlns:a16="http://schemas.microsoft.com/office/drawing/2014/main" id="{D9BDAFAE-9B8E-0FC1-5731-E5E222AD580A}"/>
              </a:ext>
            </a:extLst>
          </p:cNvPr>
          <p:cNvSpPr/>
          <p:nvPr/>
        </p:nvSpPr>
        <p:spPr>
          <a:xfrm>
            <a:off x="8941543" y="4950688"/>
            <a:ext cx="2983439"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kstSylinder 63">
            <a:extLst>
              <a:ext uri="{FF2B5EF4-FFF2-40B4-BE49-F238E27FC236}">
                <a16:creationId xmlns:a16="http://schemas.microsoft.com/office/drawing/2014/main" id="{358BD94B-9E75-C124-0C59-3DF1028E22BE}"/>
              </a:ext>
            </a:extLst>
          </p:cNvPr>
          <p:cNvSpPr txBox="1"/>
          <p:nvPr/>
        </p:nvSpPr>
        <p:spPr>
          <a:xfrm>
            <a:off x="4568122" y="3662402"/>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Settog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skutt.no</a:t>
            </a:r>
          </a:p>
        </p:txBody>
      </p: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5021552" y="459006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5093552" y="4095654"/>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kstSylinder 50">
            <a:extLst>
              <a:ext uri="{FF2B5EF4-FFF2-40B4-BE49-F238E27FC236}">
                <a16:creationId xmlns:a16="http://schemas.microsoft.com/office/drawing/2014/main" id="{B04C2C67-3498-486B-B1BE-C687F224F1AF}"/>
              </a:ext>
            </a:extLst>
          </p:cNvPr>
          <p:cNvSpPr txBox="1"/>
          <p:nvPr/>
        </p:nvSpPr>
        <p:spPr>
          <a:xfrm>
            <a:off x="4963318" y="2122398"/>
            <a:ext cx="15357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settogskutt.no </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765543" y="324172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361748" y="1543247"/>
            <a:ext cx="18179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på settogskutt.no</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068909" y="104468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32994" y="2635406"/>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Tree>
    <p:extLst>
      <p:ext uri="{BB962C8B-B14F-4D97-AF65-F5344CB8AC3E}">
        <p14:creationId xmlns:p14="http://schemas.microsoft.com/office/powerpoint/2010/main" val="73606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95652" y="460895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67652" y="1815087"/>
            <a:ext cx="0" cy="27938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952702"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998883" y="2156460"/>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6171578" y="461762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6243578" y="3648145"/>
            <a:ext cx="0" cy="969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5665535" y="461024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5737535" y="2764551"/>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7008308" y="2484202"/>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9809899" y="1745406"/>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95181" y="5097232"/>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547811" y="5148582"/>
            <a:ext cx="972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63088" y="5122398"/>
            <a:ext cx="1030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9754004" y="507991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755132" y="5135126"/>
            <a:ext cx="10976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4026291" y="5083390"/>
            <a:ext cx="999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604004" y="5061287"/>
            <a:ext cx="10679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7490431" y="459777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7562431" y="2820163"/>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973542"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8045542" y="1414014"/>
            <a:ext cx="0" cy="31966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517705" y="4592146"/>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589705" y="3097071"/>
            <a:ext cx="6493" cy="149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9096569"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cxnSpLocks/>
            <a:stCxn id="92" idx="0"/>
          </p:cNvCxnSpPr>
          <p:nvPr/>
        </p:nvCxnSpPr>
        <p:spPr>
          <a:xfrm flipV="1">
            <a:off x="9168569" y="2476020"/>
            <a:ext cx="0" cy="21346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98602" y="5120498"/>
            <a:ext cx="949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707946" y="4617060"/>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779946" y="4170770"/>
            <a:ext cx="0" cy="4462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10175323"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10247323" y="220707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352621" y="5141457"/>
            <a:ext cx="913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04541" y="1682640"/>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3" name="Ellipse 2" title="Quarter Background Cirlce">
            <a:extLst>
              <a:ext uri="{FF2B5EF4-FFF2-40B4-BE49-F238E27FC236}">
                <a16:creationId xmlns:a16="http://schemas.microsoft.com/office/drawing/2014/main" id="{08969357-BC03-12A9-9AD1-646DB3D0297E}"/>
              </a:ext>
            </a:extLst>
          </p:cNvPr>
          <p:cNvSpPr/>
          <p:nvPr/>
        </p:nvSpPr>
        <p:spPr>
          <a:xfrm>
            <a:off x="4485668"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5" name="Rett linje 4">
            <a:extLst>
              <a:ext uri="{FF2B5EF4-FFF2-40B4-BE49-F238E27FC236}">
                <a16:creationId xmlns:a16="http://schemas.microsoft.com/office/drawing/2014/main" id="{7B7F7E52-C41F-C86B-4DF4-29813B8D37FB}"/>
              </a:ext>
            </a:extLst>
          </p:cNvPr>
          <p:cNvCxnSpPr>
            <a:cxnSpLocks/>
          </p:cNvCxnSpPr>
          <p:nvPr/>
        </p:nvCxnSpPr>
        <p:spPr>
          <a:xfrm flipV="1">
            <a:off x="4538876" y="1727003"/>
            <a:ext cx="15300" cy="2863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B6CB7FF9-81DD-0BAE-2788-3A804803EA2F}"/>
              </a:ext>
            </a:extLst>
          </p:cNvPr>
          <p:cNvSpPr txBox="1"/>
          <p:nvPr/>
        </p:nvSpPr>
        <p:spPr>
          <a:xfrm rot="18916897">
            <a:off x="3254377" y="5039341"/>
            <a:ext cx="11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2007</a:t>
            </a:r>
          </a:p>
        </p:txBody>
      </p:sp>
      <p:sp>
        <p:nvSpPr>
          <p:cNvPr id="8" name="TekstSylinder 7">
            <a:extLst>
              <a:ext uri="{FF2B5EF4-FFF2-40B4-BE49-F238E27FC236}">
                <a16:creationId xmlns:a16="http://schemas.microsoft.com/office/drawing/2014/main" id="{FEB7CE8E-20F9-C619-0FAF-B235E276BBA3}"/>
              </a:ext>
            </a:extLst>
          </p:cNvPr>
          <p:cNvSpPr txBox="1"/>
          <p:nvPr/>
        </p:nvSpPr>
        <p:spPr>
          <a:xfrm>
            <a:off x="3260461" y="2173741"/>
            <a:ext cx="17992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Kartbasert registrering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av fallvilt</a:t>
            </a:r>
          </a:p>
        </p:txBody>
      </p:sp>
      <p:sp>
        <p:nvSpPr>
          <p:cNvPr id="47" name="Rektangel 46">
            <a:extLst>
              <a:ext uri="{FF2B5EF4-FFF2-40B4-BE49-F238E27FC236}">
                <a16:creationId xmlns:a16="http://schemas.microsoft.com/office/drawing/2014/main" id="{5013F44C-4E92-CB24-82A4-8A94666DBCD8}"/>
              </a:ext>
            </a:extLst>
          </p:cNvPr>
          <p:cNvSpPr/>
          <p:nvPr/>
        </p:nvSpPr>
        <p:spPr>
          <a:xfrm>
            <a:off x="9345928" y="495961"/>
            <a:ext cx="2852912" cy="4290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683769" y="834732"/>
            <a:ext cx="20352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Bruk av Hjorteviltregisteret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forskriftsfestes</a:t>
            </a:r>
          </a:p>
        </p:txBody>
      </p:sp>
      <p:cxnSp>
        <p:nvCxnSpPr>
          <p:cNvPr id="9" name="Rett pilkobling 8">
            <a:extLst>
              <a:ext uri="{FF2B5EF4-FFF2-40B4-BE49-F238E27FC236}">
                <a16:creationId xmlns:a16="http://schemas.microsoft.com/office/drawing/2014/main" id="{9692B4AD-C3C5-D1AD-A225-5A520B3ABD5A}"/>
              </a:ext>
            </a:extLst>
          </p:cNvPr>
          <p:cNvCxnSpPr>
            <a:cxnSpLocks/>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Rektangel 61">
            <a:extLst>
              <a:ext uri="{FF2B5EF4-FFF2-40B4-BE49-F238E27FC236}">
                <a16:creationId xmlns:a16="http://schemas.microsoft.com/office/drawing/2014/main" id="{D9BDAFAE-9B8E-0FC1-5731-E5E222AD580A}"/>
              </a:ext>
            </a:extLst>
          </p:cNvPr>
          <p:cNvSpPr/>
          <p:nvPr/>
        </p:nvSpPr>
        <p:spPr>
          <a:xfrm>
            <a:off x="9440485" y="4950688"/>
            <a:ext cx="2484497"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kstSylinder 63">
            <a:extLst>
              <a:ext uri="{FF2B5EF4-FFF2-40B4-BE49-F238E27FC236}">
                <a16:creationId xmlns:a16="http://schemas.microsoft.com/office/drawing/2014/main" id="{358BD94B-9E75-C124-0C59-3DF1028E22BE}"/>
              </a:ext>
            </a:extLst>
          </p:cNvPr>
          <p:cNvSpPr txBox="1"/>
          <p:nvPr/>
        </p:nvSpPr>
        <p:spPr>
          <a:xfrm>
            <a:off x="4568122" y="3662402"/>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Settog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skutt.no</a:t>
            </a:r>
          </a:p>
        </p:txBody>
      </p: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5021552" y="459006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5093552" y="4095654"/>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kstSylinder 50">
            <a:extLst>
              <a:ext uri="{FF2B5EF4-FFF2-40B4-BE49-F238E27FC236}">
                <a16:creationId xmlns:a16="http://schemas.microsoft.com/office/drawing/2014/main" id="{B04C2C67-3498-486B-B1BE-C687F224F1AF}"/>
              </a:ext>
            </a:extLst>
          </p:cNvPr>
          <p:cNvSpPr txBox="1"/>
          <p:nvPr/>
        </p:nvSpPr>
        <p:spPr>
          <a:xfrm>
            <a:off x="4963318" y="2122398"/>
            <a:ext cx="15357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settogskutt.no </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765543" y="324172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361748" y="1543247"/>
            <a:ext cx="18179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på settogskutt.no</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068909" y="104468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32994" y="2635406"/>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63030" y="1688307"/>
            <a:ext cx="1907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Tree>
    <p:extLst>
      <p:ext uri="{BB962C8B-B14F-4D97-AF65-F5344CB8AC3E}">
        <p14:creationId xmlns:p14="http://schemas.microsoft.com/office/powerpoint/2010/main" val="2731719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95652" y="460895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67652" y="1815087"/>
            <a:ext cx="0" cy="27938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952702"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998883" y="2156460"/>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6171578" y="461762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6243578" y="3648145"/>
            <a:ext cx="0" cy="969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5665535" y="461024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5737535" y="2764551"/>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7008308" y="2484202"/>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9809899" y="1745406"/>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95181" y="5097232"/>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547811" y="5148582"/>
            <a:ext cx="972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63088" y="5122398"/>
            <a:ext cx="1030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9754004" y="507991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755132" y="5135126"/>
            <a:ext cx="10976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4026291" y="5083390"/>
            <a:ext cx="999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604004" y="5061287"/>
            <a:ext cx="10679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7490431" y="459777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7562431" y="2820163"/>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973542"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8045542" y="1414014"/>
            <a:ext cx="0" cy="31966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517705" y="4592146"/>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589705" y="3097071"/>
            <a:ext cx="6493" cy="149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9096569"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cxnSpLocks/>
            <a:stCxn id="92" idx="0"/>
          </p:cNvCxnSpPr>
          <p:nvPr/>
        </p:nvCxnSpPr>
        <p:spPr>
          <a:xfrm flipV="1">
            <a:off x="9168569" y="2476020"/>
            <a:ext cx="0" cy="21346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98602" y="5120498"/>
            <a:ext cx="949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707946" y="4617060"/>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779946" y="4170770"/>
            <a:ext cx="0" cy="4462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10175323"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10247323" y="220707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352621" y="5141457"/>
            <a:ext cx="913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04541" y="1682640"/>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3" name="Ellipse 2" title="Quarter Background Cirlce">
            <a:extLst>
              <a:ext uri="{FF2B5EF4-FFF2-40B4-BE49-F238E27FC236}">
                <a16:creationId xmlns:a16="http://schemas.microsoft.com/office/drawing/2014/main" id="{08969357-BC03-12A9-9AD1-646DB3D0297E}"/>
              </a:ext>
            </a:extLst>
          </p:cNvPr>
          <p:cNvSpPr/>
          <p:nvPr/>
        </p:nvSpPr>
        <p:spPr>
          <a:xfrm>
            <a:off x="4485668"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5" name="Rett linje 4">
            <a:extLst>
              <a:ext uri="{FF2B5EF4-FFF2-40B4-BE49-F238E27FC236}">
                <a16:creationId xmlns:a16="http://schemas.microsoft.com/office/drawing/2014/main" id="{7B7F7E52-C41F-C86B-4DF4-29813B8D37FB}"/>
              </a:ext>
            </a:extLst>
          </p:cNvPr>
          <p:cNvCxnSpPr>
            <a:cxnSpLocks/>
          </p:cNvCxnSpPr>
          <p:nvPr/>
        </p:nvCxnSpPr>
        <p:spPr>
          <a:xfrm flipV="1">
            <a:off x="4538876" y="1727003"/>
            <a:ext cx="15300" cy="2863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B6CB7FF9-81DD-0BAE-2788-3A804803EA2F}"/>
              </a:ext>
            </a:extLst>
          </p:cNvPr>
          <p:cNvSpPr txBox="1"/>
          <p:nvPr/>
        </p:nvSpPr>
        <p:spPr>
          <a:xfrm rot="18916897">
            <a:off x="3254377" y="5039341"/>
            <a:ext cx="11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2007</a:t>
            </a:r>
          </a:p>
        </p:txBody>
      </p:sp>
      <p:sp>
        <p:nvSpPr>
          <p:cNvPr id="8" name="TekstSylinder 7">
            <a:extLst>
              <a:ext uri="{FF2B5EF4-FFF2-40B4-BE49-F238E27FC236}">
                <a16:creationId xmlns:a16="http://schemas.microsoft.com/office/drawing/2014/main" id="{FEB7CE8E-20F9-C619-0FAF-B235E276BBA3}"/>
              </a:ext>
            </a:extLst>
          </p:cNvPr>
          <p:cNvSpPr txBox="1"/>
          <p:nvPr/>
        </p:nvSpPr>
        <p:spPr>
          <a:xfrm>
            <a:off x="3260461" y="2173741"/>
            <a:ext cx="17992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Kartbasert registrering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av fallvilt</a:t>
            </a:r>
          </a:p>
        </p:txBody>
      </p:sp>
      <p:sp>
        <p:nvSpPr>
          <p:cNvPr id="47" name="Rektangel 46">
            <a:extLst>
              <a:ext uri="{FF2B5EF4-FFF2-40B4-BE49-F238E27FC236}">
                <a16:creationId xmlns:a16="http://schemas.microsoft.com/office/drawing/2014/main" id="{5013F44C-4E92-CB24-82A4-8A94666DBCD8}"/>
              </a:ext>
            </a:extLst>
          </p:cNvPr>
          <p:cNvSpPr/>
          <p:nvPr/>
        </p:nvSpPr>
        <p:spPr>
          <a:xfrm>
            <a:off x="9895528" y="495961"/>
            <a:ext cx="2303312" cy="4290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683769" y="834732"/>
            <a:ext cx="20352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Bruk av Hjorteviltregisteret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forskriftsfestes</a:t>
            </a:r>
          </a:p>
        </p:txBody>
      </p:sp>
      <p:cxnSp>
        <p:nvCxnSpPr>
          <p:cNvPr id="9" name="Rett pilkobling 8">
            <a:extLst>
              <a:ext uri="{FF2B5EF4-FFF2-40B4-BE49-F238E27FC236}">
                <a16:creationId xmlns:a16="http://schemas.microsoft.com/office/drawing/2014/main" id="{9692B4AD-C3C5-D1AD-A225-5A520B3ABD5A}"/>
              </a:ext>
            </a:extLst>
          </p:cNvPr>
          <p:cNvCxnSpPr>
            <a:cxnSpLocks/>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Rektangel 61">
            <a:extLst>
              <a:ext uri="{FF2B5EF4-FFF2-40B4-BE49-F238E27FC236}">
                <a16:creationId xmlns:a16="http://schemas.microsoft.com/office/drawing/2014/main" id="{D9BDAFAE-9B8E-0FC1-5731-E5E222AD580A}"/>
              </a:ext>
            </a:extLst>
          </p:cNvPr>
          <p:cNvSpPr/>
          <p:nvPr/>
        </p:nvSpPr>
        <p:spPr>
          <a:xfrm>
            <a:off x="9959208" y="5007954"/>
            <a:ext cx="1926858"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kstSylinder 63">
            <a:extLst>
              <a:ext uri="{FF2B5EF4-FFF2-40B4-BE49-F238E27FC236}">
                <a16:creationId xmlns:a16="http://schemas.microsoft.com/office/drawing/2014/main" id="{358BD94B-9E75-C124-0C59-3DF1028E22BE}"/>
              </a:ext>
            </a:extLst>
          </p:cNvPr>
          <p:cNvSpPr txBox="1"/>
          <p:nvPr/>
        </p:nvSpPr>
        <p:spPr>
          <a:xfrm>
            <a:off x="4568122" y="3662402"/>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Settog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skutt.no</a:t>
            </a:r>
          </a:p>
        </p:txBody>
      </p: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5021552" y="459006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5093552" y="4095654"/>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kstSylinder 50">
            <a:extLst>
              <a:ext uri="{FF2B5EF4-FFF2-40B4-BE49-F238E27FC236}">
                <a16:creationId xmlns:a16="http://schemas.microsoft.com/office/drawing/2014/main" id="{B04C2C67-3498-486B-B1BE-C687F224F1AF}"/>
              </a:ext>
            </a:extLst>
          </p:cNvPr>
          <p:cNvSpPr txBox="1"/>
          <p:nvPr/>
        </p:nvSpPr>
        <p:spPr>
          <a:xfrm>
            <a:off x="4963318" y="2122398"/>
            <a:ext cx="15357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settogskutt.no </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765543" y="324172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361748" y="1543247"/>
            <a:ext cx="18179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på settogskutt.no</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068909" y="104468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32994" y="2635406"/>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63030" y="1688307"/>
            <a:ext cx="1907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0360" y="3212020"/>
            <a:ext cx="1907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Tree>
    <p:extLst>
      <p:ext uri="{BB962C8B-B14F-4D97-AF65-F5344CB8AC3E}">
        <p14:creationId xmlns:p14="http://schemas.microsoft.com/office/powerpoint/2010/main" val="2096531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95652" y="460895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67652" y="1815087"/>
            <a:ext cx="0" cy="27938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952702"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998883" y="2156460"/>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6171578" y="461762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6243578" y="3648145"/>
            <a:ext cx="0" cy="969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5665535" y="461024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5737535" y="2764551"/>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7008308" y="2484202"/>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0360" y="3212020"/>
            <a:ext cx="1907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9809899" y="1745406"/>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95181" y="5097232"/>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547811" y="5148582"/>
            <a:ext cx="972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63088" y="5122398"/>
            <a:ext cx="1030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9754004" y="507991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755132" y="5135126"/>
            <a:ext cx="10976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4026291" y="5083390"/>
            <a:ext cx="999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604004" y="5061287"/>
            <a:ext cx="10679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7490431" y="459777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7562431" y="2820163"/>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973542"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8045542" y="1414014"/>
            <a:ext cx="0" cy="31966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517705" y="4592146"/>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589705" y="3097071"/>
            <a:ext cx="6493" cy="149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9096569"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cxnSpLocks/>
            <a:stCxn id="92" idx="0"/>
          </p:cNvCxnSpPr>
          <p:nvPr/>
        </p:nvCxnSpPr>
        <p:spPr>
          <a:xfrm flipV="1">
            <a:off x="9168569" y="2476020"/>
            <a:ext cx="0" cy="21346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98602" y="5120498"/>
            <a:ext cx="949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707946" y="4617060"/>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779946" y="4170770"/>
            <a:ext cx="0" cy="4462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10175323"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10247323" y="220707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352621" y="5141457"/>
            <a:ext cx="913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04541" y="1682640"/>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3" name="Ellipse 2" title="Quarter Background Cirlce">
            <a:extLst>
              <a:ext uri="{FF2B5EF4-FFF2-40B4-BE49-F238E27FC236}">
                <a16:creationId xmlns:a16="http://schemas.microsoft.com/office/drawing/2014/main" id="{08969357-BC03-12A9-9AD1-646DB3D0297E}"/>
              </a:ext>
            </a:extLst>
          </p:cNvPr>
          <p:cNvSpPr/>
          <p:nvPr/>
        </p:nvSpPr>
        <p:spPr>
          <a:xfrm>
            <a:off x="4485668"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5" name="Rett linje 4">
            <a:extLst>
              <a:ext uri="{FF2B5EF4-FFF2-40B4-BE49-F238E27FC236}">
                <a16:creationId xmlns:a16="http://schemas.microsoft.com/office/drawing/2014/main" id="{7B7F7E52-C41F-C86B-4DF4-29813B8D37FB}"/>
              </a:ext>
            </a:extLst>
          </p:cNvPr>
          <p:cNvCxnSpPr>
            <a:cxnSpLocks/>
          </p:cNvCxnSpPr>
          <p:nvPr/>
        </p:nvCxnSpPr>
        <p:spPr>
          <a:xfrm flipV="1">
            <a:off x="4538876" y="1727003"/>
            <a:ext cx="15300" cy="2863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B6CB7FF9-81DD-0BAE-2788-3A804803EA2F}"/>
              </a:ext>
            </a:extLst>
          </p:cNvPr>
          <p:cNvSpPr txBox="1"/>
          <p:nvPr/>
        </p:nvSpPr>
        <p:spPr>
          <a:xfrm rot="18916897">
            <a:off x="3254377" y="5039341"/>
            <a:ext cx="11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2007</a:t>
            </a:r>
          </a:p>
        </p:txBody>
      </p:sp>
      <p:sp>
        <p:nvSpPr>
          <p:cNvPr id="8" name="TekstSylinder 7">
            <a:extLst>
              <a:ext uri="{FF2B5EF4-FFF2-40B4-BE49-F238E27FC236}">
                <a16:creationId xmlns:a16="http://schemas.microsoft.com/office/drawing/2014/main" id="{FEB7CE8E-20F9-C619-0FAF-B235E276BBA3}"/>
              </a:ext>
            </a:extLst>
          </p:cNvPr>
          <p:cNvSpPr txBox="1"/>
          <p:nvPr/>
        </p:nvSpPr>
        <p:spPr>
          <a:xfrm>
            <a:off x="3260461" y="2173741"/>
            <a:ext cx="17992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Kartbasert registrering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av fallvilt</a:t>
            </a: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683769" y="834732"/>
            <a:ext cx="20352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Bruk av Hjorteviltregisteret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forskriftsfestes</a:t>
            </a:r>
          </a:p>
        </p:txBody>
      </p:sp>
      <p:cxnSp>
        <p:nvCxnSpPr>
          <p:cNvPr id="9" name="Rett pilkobling 8">
            <a:extLst>
              <a:ext uri="{FF2B5EF4-FFF2-40B4-BE49-F238E27FC236}">
                <a16:creationId xmlns:a16="http://schemas.microsoft.com/office/drawing/2014/main" id="{9692B4AD-C3C5-D1AD-A225-5A520B3ABD5A}"/>
              </a:ext>
            </a:extLst>
          </p:cNvPr>
          <p:cNvCxnSpPr>
            <a:cxnSpLocks/>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TekstSylinder 63">
            <a:extLst>
              <a:ext uri="{FF2B5EF4-FFF2-40B4-BE49-F238E27FC236}">
                <a16:creationId xmlns:a16="http://schemas.microsoft.com/office/drawing/2014/main" id="{358BD94B-9E75-C124-0C59-3DF1028E22BE}"/>
              </a:ext>
            </a:extLst>
          </p:cNvPr>
          <p:cNvSpPr txBox="1"/>
          <p:nvPr/>
        </p:nvSpPr>
        <p:spPr>
          <a:xfrm>
            <a:off x="4568122" y="3662402"/>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Settog</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skutt.no</a:t>
            </a:r>
          </a:p>
        </p:txBody>
      </p: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5021552" y="459006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5093552" y="4095654"/>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kstSylinder 50">
            <a:extLst>
              <a:ext uri="{FF2B5EF4-FFF2-40B4-BE49-F238E27FC236}">
                <a16:creationId xmlns:a16="http://schemas.microsoft.com/office/drawing/2014/main" id="{B04C2C67-3498-486B-B1BE-C687F224F1AF}"/>
              </a:ext>
            </a:extLst>
          </p:cNvPr>
          <p:cNvSpPr txBox="1"/>
          <p:nvPr/>
        </p:nvSpPr>
        <p:spPr>
          <a:xfrm>
            <a:off x="4963318" y="2122398"/>
            <a:ext cx="15357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settogskutt.no </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765543" y="324172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361748" y="1543247"/>
            <a:ext cx="18179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på settogskutt.no</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068909" y="104468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32994" y="2635406"/>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63030" y="1688307"/>
            <a:ext cx="1907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Tree>
    <p:extLst>
      <p:ext uri="{BB962C8B-B14F-4D97-AF65-F5344CB8AC3E}">
        <p14:creationId xmlns:p14="http://schemas.microsoft.com/office/powerpoint/2010/main" val="427681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33772" y="464032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05772" y="1846461"/>
            <a:ext cx="0" cy="27938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109916"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156097" y="2158738"/>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5521062" y="4576678"/>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5593062" y="3805067"/>
            <a:ext cx="0" cy="771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4881719" y="4588891"/>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4953719" y="2743200"/>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4325181" y="459904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4397181" y="4104640"/>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35931" y="1455476"/>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8" name="TekstSylinder 47">
            <a:extLst>
              <a:ext uri="{FF2B5EF4-FFF2-40B4-BE49-F238E27FC236}">
                <a16:creationId xmlns:a16="http://schemas.microsoft.com/office/drawing/2014/main" id="{C2E7C9EC-EF46-1BE8-242A-0480D9FA05EB}"/>
              </a:ext>
            </a:extLst>
          </p:cNvPr>
          <p:cNvSpPr txBox="1"/>
          <p:nvPr/>
        </p:nvSpPr>
        <p:spPr>
          <a:xfrm rot="18916897">
            <a:off x="3257519" y="4930035"/>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49" name="TekstSylinder 48">
            <a:extLst>
              <a:ext uri="{FF2B5EF4-FFF2-40B4-BE49-F238E27FC236}">
                <a16:creationId xmlns:a16="http://schemas.microsoft.com/office/drawing/2014/main" id="{5CDC5FB9-F52D-5A32-3F79-9B31C3F61D8A}"/>
              </a:ext>
            </a:extLst>
          </p:cNvPr>
          <p:cNvSpPr txBox="1"/>
          <p:nvPr/>
        </p:nvSpPr>
        <p:spPr>
          <a:xfrm>
            <a:off x="3231639" y="2811906"/>
            <a:ext cx="12289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Ny forskrift</a:t>
            </a:r>
          </a:p>
        </p:txBody>
      </p:sp>
      <p:sp>
        <p:nvSpPr>
          <p:cNvPr id="50" name="TekstSylinder 49">
            <a:extLst>
              <a:ext uri="{FF2B5EF4-FFF2-40B4-BE49-F238E27FC236}">
                <a16:creationId xmlns:a16="http://schemas.microsoft.com/office/drawing/2014/main" id="{ABC45F3C-3174-20E2-3045-3D876E5B0C2C}"/>
              </a:ext>
            </a:extLst>
          </p:cNvPr>
          <p:cNvSpPr txBox="1"/>
          <p:nvPr/>
        </p:nvSpPr>
        <p:spPr>
          <a:xfrm>
            <a:off x="3790573" y="3620401"/>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Settogskutt.no</a:t>
            </a:r>
          </a:p>
        </p:txBody>
      </p:sp>
      <p:sp>
        <p:nvSpPr>
          <p:cNvPr id="51" name="TekstSylinder 50">
            <a:extLst>
              <a:ext uri="{FF2B5EF4-FFF2-40B4-BE49-F238E27FC236}">
                <a16:creationId xmlns:a16="http://schemas.microsoft.com/office/drawing/2014/main" id="{B04C2C67-3498-486B-B1BE-C687F224F1AF}"/>
              </a:ext>
            </a:extLst>
          </p:cNvPr>
          <p:cNvSpPr txBox="1"/>
          <p:nvPr/>
        </p:nvSpPr>
        <p:spPr>
          <a:xfrm>
            <a:off x="4965761" y="3360363"/>
            <a:ext cx="25966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 og skutt </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245191" y="2396720"/>
            <a:ext cx="16932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484567" y="169723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432895" y="121870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6946847" y="2869433"/>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42943" y="2698247"/>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548207" y="2360961"/>
            <a:ext cx="20448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Rapportering til SSB</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24567" y="2147301"/>
            <a:ext cx="26435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1513" y="1667206"/>
            <a:ext cx="26330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10293102" y="2654100"/>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24100" y="5139639"/>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368381" y="505860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13696" y="5002322"/>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10088528" y="508998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959822" y="503934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2020</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3847306" y="4962793"/>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447051" y="500232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6802847" y="458952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6874847" y="2811906"/>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432562" y="4581788"/>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7504562" y="3243394"/>
            <a:ext cx="0" cy="1338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051283" y="4553165"/>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123283" y="1741686"/>
            <a:ext cx="22794" cy="2811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8600559" y="4538245"/>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stCxn id="92" idx="0"/>
          </p:cNvCxnSpPr>
          <p:nvPr/>
        </p:nvCxnSpPr>
        <p:spPr>
          <a:xfrm flipV="1">
            <a:off x="8672559" y="3087625"/>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37545" y="4982222"/>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2020</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301740" y="454167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373740" y="2544265"/>
            <a:ext cx="3267" cy="1997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9829644" y="45491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9901644" y="214730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Ellipse 103" title="Quarter Background Cirlce">
            <a:extLst>
              <a:ext uri="{FF2B5EF4-FFF2-40B4-BE49-F238E27FC236}">
                <a16:creationId xmlns:a16="http://schemas.microsoft.com/office/drawing/2014/main" id="{99847471-8FD0-D4FA-8E5D-E38E2079B3B6}"/>
              </a:ext>
            </a:extLst>
          </p:cNvPr>
          <p:cNvSpPr/>
          <p:nvPr/>
        </p:nvSpPr>
        <p:spPr>
          <a:xfrm>
            <a:off x="10458060" y="449967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5" name="Rett linje 104">
            <a:extLst>
              <a:ext uri="{FF2B5EF4-FFF2-40B4-BE49-F238E27FC236}">
                <a16:creationId xmlns:a16="http://schemas.microsoft.com/office/drawing/2014/main" id="{BECC0C17-290C-2BF0-4FB3-61669D96224C}"/>
              </a:ext>
            </a:extLst>
          </p:cNvPr>
          <p:cNvCxnSpPr>
            <a:stCxn id="104" idx="0"/>
          </p:cNvCxnSpPr>
          <p:nvPr/>
        </p:nvCxnSpPr>
        <p:spPr>
          <a:xfrm flipV="1">
            <a:off x="10530060" y="3049054"/>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527101" y="500917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 name="Rektangel 1">
            <a:extLst>
              <a:ext uri="{FF2B5EF4-FFF2-40B4-BE49-F238E27FC236}">
                <a16:creationId xmlns:a16="http://schemas.microsoft.com/office/drawing/2014/main" id="{EC866A70-C4E8-8A22-AC00-8F5E993E0E49}"/>
              </a:ext>
            </a:extLst>
          </p:cNvPr>
          <p:cNvSpPr/>
          <p:nvPr/>
        </p:nvSpPr>
        <p:spPr>
          <a:xfrm>
            <a:off x="1929131" y="518160"/>
            <a:ext cx="9905671" cy="435133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9" name="Rett pilkobling 8">
            <a:extLst>
              <a:ext uri="{FF2B5EF4-FFF2-40B4-BE49-F238E27FC236}">
                <a16:creationId xmlns:a16="http://schemas.microsoft.com/office/drawing/2014/main" id="{9692B4AD-C3C5-D1AD-A225-5A520B3ABD5A}"/>
              </a:ext>
            </a:extLst>
          </p:cNvPr>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6" name="Tittel 5">
            <a:extLst>
              <a:ext uri="{FF2B5EF4-FFF2-40B4-BE49-F238E27FC236}">
                <a16:creationId xmlns:a16="http://schemas.microsoft.com/office/drawing/2014/main" id="{3A3C57D1-8F69-CD19-2638-86950B126EB9}"/>
              </a:ext>
            </a:extLst>
          </p:cNvPr>
          <p:cNvSpPr>
            <a:spLocks noGrp="1"/>
          </p:cNvSpPr>
          <p:nvPr>
            <p:ph type="title"/>
          </p:nvPr>
        </p:nvSpPr>
        <p:spPr/>
        <p:txBody>
          <a:bodyPr/>
          <a:lstStyle/>
          <a:p>
            <a:endParaRPr lang="nb-NO"/>
          </a:p>
        </p:txBody>
      </p:sp>
      <p:sp>
        <p:nvSpPr>
          <p:cNvPr id="7" name="Rektangel 6">
            <a:extLst>
              <a:ext uri="{FF2B5EF4-FFF2-40B4-BE49-F238E27FC236}">
                <a16:creationId xmlns:a16="http://schemas.microsoft.com/office/drawing/2014/main" id="{FBD8E06A-E6E4-D4F6-38D4-9D1377F1FF1A}"/>
              </a:ext>
            </a:extLst>
          </p:cNvPr>
          <p:cNvSpPr/>
          <p:nvPr/>
        </p:nvSpPr>
        <p:spPr>
          <a:xfrm>
            <a:off x="1727417" y="4920336"/>
            <a:ext cx="9405723" cy="12505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8371403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366B2D2F-DD81-05D6-4512-E1AB57FAE9EB}"/>
              </a:ext>
            </a:extLst>
          </p:cNvPr>
          <p:cNvSpPr/>
          <p:nvPr/>
        </p:nvSpPr>
        <p:spPr>
          <a:xfrm>
            <a:off x="8615053" y="4517144"/>
            <a:ext cx="3148322" cy="17446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602" y="3790752"/>
            <a:ext cx="2619339" cy="830237"/>
          </a:xfrm>
          <a:prstGeom prst="rect">
            <a:avLst/>
          </a:prstGeom>
        </p:spPr>
      </p:pic>
      <p:pic>
        <p:nvPicPr>
          <p:cNvPr id="4" name="Picture 3">
            <a:extLst>
              <a:ext uri="{FF2B5EF4-FFF2-40B4-BE49-F238E27FC236}">
                <a16:creationId xmlns:a16="http://schemas.microsoft.com/office/drawing/2014/main" id="{7429FBFF-0C79-480B-A916-F614D6B865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600" y="1522201"/>
            <a:ext cx="2289775" cy="818656"/>
          </a:xfrm>
          <a:prstGeom prst="rect">
            <a:avLst/>
          </a:prstGeom>
        </p:spPr>
      </p:pic>
      <p:pic>
        <p:nvPicPr>
          <p:cNvPr id="5" name="Picture 4">
            <a:extLst>
              <a:ext uri="{FF2B5EF4-FFF2-40B4-BE49-F238E27FC236}">
                <a16:creationId xmlns:a16="http://schemas.microsoft.com/office/drawing/2014/main" id="{77FEDF6A-AB0B-40DD-8A1F-9BBCFC4AEB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83" y="1500684"/>
            <a:ext cx="3424876" cy="2283251"/>
          </a:xfrm>
          <a:prstGeom prst="rect">
            <a:avLst/>
          </a:prstGeom>
        </p:spPr>
      </p:pic>
      <p:sp>
        <p:nvSpPr>
          <p:cNvPr id="9" name="TextBox 8">
            <a:extLst>
              <a:ext uri="{FF2B5EF4-FFF2-40B4-BE49-F238E27FC236}">
                <a16:creationId xmlns:a16="http://schemas.microsoft.com/office/drawing/2014/main" id="{7E60A9EE-0F5C-48D7-B9B3-64AEB6E93B9B}"/>
              </a:ext>
            </a:extLst>
          </p:cNvPr>
          <p:cNvSpPr txBox="1"/>
          <p:nvPr/>
        </p:nvSpPr>
        <p:spPr>
          <a:xfrm>
            <a:off x="2114655" y="268755"/>
            <a:ext cx="136608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100" b="0" i="0" u="none" strike="noStrike" kern="1200" cap="none" spc="0" normalizeH="0" baseline="0" noProof="0" dirty="0">
                <a:ln>
                  <a:noFill/>
                </a:ln>
                <a:solidFill>
                  <a:prstClr val="black"/>
                </a:solidFill>
                <a:effectLst/>
                <a:uLnTx/>
                <a:uFillTx/>
                <a:latin typeface="Calibri"/>
                <a:ea typeface="+mn-ea"/>
                <a:cs typeface="+mn-cs"/>
              </a:rPr>
              <a:t>Foto: Kathrine Aakre</a:t>
            </a:r>
            <a:endParaRPr kumimoji="0" lang="nb-NO"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3A9AB68F-1E0E-4C23-A033-1E3A61230F6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5877" y="4350550"/>
            <a:ext cx="2943636" cy="1962424"/>
          </a:xfrm>
          <a:prstGeom prst="rect">
            <a:avLst/>
          </a:prstGeom>
        </p:spPr>
      </p:pic>
      <p:pic>
        <p:nvPicPr>
          <p:cNvPr id="23" name="Picture 7">
            <a:extLst>
              <a:ext uri="{FF2B5EF4-FFF2-40B4-BE49-F238E27FC236}">
                <a16:creationId xmlns:a16="http://schemas.microsoft.com/office/drawing/2014/main" id="{88B464A0-564B-46D7-A30E-7B8324A778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900663" y="1323090"/>
            <a:ext cx="1224590" cy="1506246"/>
          </a:xfrm>
          <a:prstGeom prst="rect">
            <a:avLst/>
          </a:prstGeom>
        </p:spPr>
      </p:pic>
      <p:pic>
        <p:nvPicPr>
          <p:cNvPr id="25" name="Picture 5">
            <a:extLst>
              <a:ext uri="{FF2B5EF4-FFF2-40B4-BE49-F238E27FC236}">
                <a16:creationId xmlns:a16="http://schemas.microsoft.com/office/drawing/2014/main" id="{197496D6-DA86-4571-89D5-EC97D66190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38244" y="2004683"/>
            <a:ext cx="1508636" cy="1664702"/>
          </a:xfrm>
          <a:prstGeom prst="rect">
            <a:avLst/>
          </a:prstGeom>
        </p:spPr>
      </p:pic>
      <p:pic>
        <p:nvPicPr>
          <p:cNvPr id="18" name="Bilde 17">
            <a:extLst>
              <a:ext uri="{FF2B5EF4-FFF2-40B4-BE49-F238E27FC236}">
                <a16:creationId xmlns:a16="http://schemas.microsoft.com/office/drawing/2014/main" id="{7F543635-325A-4874-85D0-39F3ECCCF8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51441" y="5213816"/>
            <a:ext cx="1921034" cy="1003895"/>
          </a:xfrm>
          <a:prstGeom prst="rect">
            <a:avLst/>
          </a:prstGeom>
        </p:spPr>
      </p:pic>
      <p:pic>
        <p:nvPicPr>
          <p:cNvPr id="26" name="Bilde 25">
            <a:extLst>
              <a:ext uri="{FF2B5EF4-FFF2-40B4-BE49-F238E27FC236}">
                <a16:creationId xmlns:a16="http://schemas.microsoft.com/office/drawing/2014/main" id="{E15293C6-D071-495C-8A60-D9820B79E38F}"/>
              </a:ext>
            </a:extLst>
          </p:cNvPr>
          <p:cNvPicPr>
            <a:picLocks noChangeAspect="1"/>
          </p:cNvPicPr>
          <p:nvPr/>
        </p:nvPicPr>
        <p:blipFill>
          <a:blip r:embed="rId10"/>
          <a:stretch>
            <a:fillRect/>
          </a:stretch>
        </p:blipFill>
        <p:spPr>
          <a:xfrm>
            <a:off x="4926366" y="2612656"/>
            <a:ext cx="3796619" cy="928062"/>
          </a:xfrm>
          <a:prstGeom prst="rect">
            <a:avLst/>
          </a:prstGeom>
        </p:spPr>
      </p:pic>
      <p:pic>
        <p:nvPicPr>
          <p:cNvPr id="3" name="Bilde 2">
            <a:extLst>
              <a:ext uri="{FF2B5EF4-FFF2-40B4-BE49-F238E27FC236}">
                <a16:creationId xmlns:a16="http://schemas.microsoft.com/office/drawing/2014/main" id="{537376BF-4036-4DA0-BA36-E89C3B7D805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43884" y="2507450"/>
            <a:ext cx="1486186" cy="1664702"/>
          </a:xfrm>
          <a:prstGeom prst="rect">
            <a:avLst/>
          </a:prstGeom>
        </p:spPr>
      </p:pic>
      <p:sp>
        <p:nvSpPr>
          <p:cNvPr id="2" name="Tittel 2">
            <a:extLst>
              <a:ext uri="{FF2B5EF4-FFF2-40B4-BE49-F238E27FC236}">
                <a16:creationId xmlns:a16="http://schemas.microsoft.com/office/drawing/2014/main" id="{B83748DE-5952-0129-6539-86F7994E5FE8}"/>
              </a:ext>
            </a:extLst>
          </p:cNvPr>
          <p:cNvSpPr>
            <a:spLocks noGrp="1"/>
          </p:cNvSpPr>
          <p:nvPr>
            <p:ph type="title"/>
          </p:nvPr>
        </p:nvSpPr>
        <p:spPr>
          <a:xfrm>
            <a:off x="838200" y="167364"/>
            <a:ext cx="10515600" cy="1325563"/>
          </a:xfrm>
        </p:spPr>
        <p:txBody>
          <a:bodyPr/>
          <a:lstStyle/>
          <a:p>
            <a:pPr algn="ctr"/>
            <a:r>
              <a:rPr lang="nb-NO" dirty="0">
                <a:solidFill>
                  <a:schemeClr val="bg1"/>
                </a:solidFill>
              </a:rPr>
              <a:t>Hvem bruker Hjorteviltregisteret? </a:t>
            </a:r>
          </a:p>
        </p:txBody>
      </p:sp>
      <p:pic>
        <p:nvPicPr>
          <p:cNvPr id="8" name="Bilde 5">
            <a:extLst>
              <a:ext uri="{FF2B5EF4-FFF2-40B4-BE49-F238E27FC236}">
                <a16:creationId xmlns:a16="http://schemas.microsoft.com/office/drawing/2014/main" id="{684698B6-306E-5C8F-FC33-07365F496852}"/>
              </a:ext>
            </a:extLst>
          </p:cNvPr>
          <p:cNvPicPr>
            <a:picLocks noChangeAspect="1"/>
          </p:cNvPicPr>
          <p:nvPr/>
        </p:nvPicPr>
        <p:blipFill>
          <a:blip r:embed="rId12"/>
          <a:stretch>
            <a:fillRect/>
          </a:stretch>
        </p:blipFill>
        <p:spPr>
          <a:xfrm>
            <a:off x="8943375" y="5648158"/>
            <a:ext cx="1749704" cy="613681"/>
          </a:xfrm>
          <a:prstGeom prst="rect">
            <a:avLst/>
          </a:prstGeom>
          <a:noFill/>
          <a:ln cap="flat">
            <a:noFill/>
          </a:ln>
        </p:spPr>
      </p:pic>
      <p:pic>
        <p:nvPicPr>
          <p:cNvPr id="19" name="Bilde 18">
            <a:extLst>
              <a:ext uri="{FF2B5EF4-FFF2-40B4-BE49-F238E27FC236}">
                <a16:creationId xmlns:a16="http://schemas.microsoft.com/office/drawing/2014/main" id="{1613943E-D650-0198-D5FE-04761469919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710" y="5093180"/>
            <a:ext cx="1266825" cy="666750"/>
          </a:xfrm>
          <a:prstGeom prst="rect">
            <a:avLst/>
          </a:prstGeom>
        </p:spPr>
      </p:pic>
      <p:pic>
        <p:nvPicPr>
          <p:cNvPr id="22" name="Bilde 21">
            <a:extLst>
              <a:ext uri="{FF2B5EF4-FFF2-40B4-BE49-F238E27FC236}">
                <a16:creationId xmlns:a16="http://schemas.microsoft.com/office/drawing/2014/main" id="{0157F15F-48C4-468C-B1F1-6A5454A4100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52773" y="5149187"/>
            <a:ext cx="1477509" cy="468000"/>
          </a:xfrm>
          <a:prstGeom prst="rect">
            <a:avLst/>
          </a:prstGeom>
        </p:spPr>
      </p:pic>
      <p:pic>
        <p:nvPicPr>
          <p:cNvPr id="27" name="Grafikk 26">
            <a:extLst>
              <a:ext uri="{FF2B5EF4-FFF2-40B4-BE49-F238E27FC236}">
                <a16:creationId xmlns:a16="http://schemas.microsoft.com/office/drawing/2014/main" id="{12F98374-023B-D35E-6A33-7B96F3F0414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40037" y="4714858"/>
            <a:ext cx="2305050" cy="352425"/>
          </a:xfrm>
          <a:prstGeom prst="rect">
            <a:avLst/>
          </a:prstGeom>
        </p:spPr>
      </p:pic>
    </p:spTree>
    <p:extLst>
      <p:ext uri="{BB962C8B-B14F-4D97-AF65-F5344CB8AC3E}">
        <p14:creationId xmlns:p14="http://schemas.microsoft.com/office/powerpoint/2010/main" val="240527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6F312BF-FFF3-412B-8BE4-708C220DA424}"/>
              </a:ext>
            </a:extLst>
          </p:cNvPr>
          <p:cNvSpPr>
            <a:spLocks noGrp="1"/>
          </p:cNvSpPr>
          <p:nvPr>
            <p:ph type="title"/>
          </p:nvPr>
        </p:nvSpPr>
        <p:spPr/>
        <p:txBody>
          <a:bodyPr/>
          <a:lstStyle/>
          <a:p>
            <a:r>
              <a:rPr lang="nb-NO" dirty="0">
                <a:solidFill>
                  <a:schemeClr val="bg1"/>
                </a:solidFill>
              </a:rPr>
              <a:t>Hvem bruker Hjorteviltregisteret? </a:t>
            </a:r>
          </a:p>
        </p:txBody>
      </p:sp>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a:xfrm>
            <a:off x="786873" y="1543523"/>
            <a:ext cx="10515600" cy="4351338"/>
          </a:xfrm>
        </p:spPr>
        <p:txBody>
          <a:bodyPr/>
          <a:lstStyle/>
          <a:p>
            <a:pPr lvl="1"/>
            <a:endParaRPr lang="nb-NO" dirty="0">
              <a:solidFill>
                <a:schemeClr val="bg1"/>
              </a:solidFill>
            </a:endParaRPr>
          </a:p>
          <a:p>
            <a:pPr marL="457200" lvl="1" indent="0">
              <a:buNone/>
            </a:pPr>
            <a:r>
              <a:rPr lang="nb-NO" dirty="0">
                <a:solidFill>
                  <a:schemeClr val="bg1"/>
                </a:solidFill>
              </a:rPr>
              <a:t>Kommuner:758</a:t>
            </a:r>
          </a:p>
          <a:p>
            <a:pPr marL="457200" lvl="1" indent="0">
              <a:buNone/>
            </a:pPr>
            <a:endParaRPr lang="nb-NO" dirty="0">
              <a:solidFill>
                <a:schemeClr val="bg1"/>
              </a:solidFill>
            </a:endParaRPr>
          </a:p>
          <a:p>
            <a:pPr marL="457200" lvl="1" indent="0">
              <a:buNone/>
            </a:pPr>
            <a:r>
              <a:rPr lang="nb-NO" dirty="0" err="1">
                <a:solidFill>
                  <a:schemeClr val="bg1"/>
                </a:solidFill>
              </a:rPr>
              <a:t>Ettersøkspersonell</a:t>
            </a:r>
            <a:r>
              <a:rPr lang="nb-NO" dirty="0">
                <a:solidFill>
                  <a:schemeClr val="bg1"/>
                </a:solidFill>
              </a:rPr>
              <a:t>: 1543</a:t>
            </a:r>
          </a:p>
          <a:p>
            <a:pPr marL="457200" lvl="1" indent="0">
              <a:buNone/>
            </a:pPr>
            <a:endParaRPr lang="nb-NO" dirty="0">
              <a:solidFill>
                <a:schemeClr val="bg1"/>
              </a:solidFill>
            </a:endParaRPr>
          </a:p>
          <a:p>
            <a:pPr marL="457200" lvl="1" indent="0">
              <a:buNone/>
            </a:pPr>
            <a:r>
              <a:rPr lang="nb-NO" dirty="0" err="1">
                <a:solidFill>
                  <a:schemeClr val="bg1"/>
                </a:solidFill>
              </a:rPr>
              <a:t>Valdansvarlige</a:t>
            </a:r>
            <a:r>
              <a:rPr lang="nb-NO" dirty="0">
                <a:solidFill>
                  <a:schemeClr val="bg1"/>
                </a:solidFill>
              </a:rPr>
              <a:t>: 6830</a:t>
            </a:r>
          </a:p>
          <a:p>
            <a:pPr marL="457200" lvl="1" indent="0">
              <a:buNone/>
            </a:pPr>
            <a:endParaRPr lang="nb-NO" dirty="0">
              <a:solidFill>
                <a:schemeClr val="bg1"/>
              </a:solidFill>
            </a:endParaRPr>
          </a:p>
          <a:p>
            <a:pPr marL="457200" lvl="1" indent="0">
              <a:buNone/>
            </a:pPr>
            <a:r>
              <a:rPr lang="nb-NO" dirty="0">
                <a:solidFill>
                  <a:schemeClr val="bg1"/>
                </a:solidFill>
              </a:rPr>
              <a:t>Jegere: 45 296</a:t>
            </a:r>
          </a:p>
          <a:p>
            <a:pPr marL="457200" lvl="1" indent="0">
              <a:buNone/>
            </a:pPr>
            <a:endParaRPr lang="nb-NO" dirty="0">
              <a:solidFill>
                <a:schemeClr val="bg1"/>
              </a:solidFill>
            </a:endParaRPr>
          </a:p>
          <a:p>
            <a:pPr marL="457200" lvl="1" indent="0">
              <a:buNone/>
            </a:pPr>
            <a:endParaRPr lang="nb-NO" dirty="0">
              <a:solidFill>
                <a:schemeClr val="bg1"/>
              </a:solidFill>
            </a:endParaRPr>
          </a:p>
          <a:p>
            <a:pPr marL="457200" lvl="1" indent="0">
              <a:buNone/>
            </a:pPr>
            <a:r>
              <a:rPr lang="nb-NO" dirty="0">
                <a:solidFill>
                  <a:schemeClr val="bg1"/>
                </a:solidFill>
              </a:rPr>
              <a:t> </a:t>
            </a:r>
          </a:p>
        </p:txBody>
      </p:sp>
    </p:spTree>
    <p:extLst>
      <p:ext uri="{BB962C8B-B14F-4D97-AF65-F5344CB8AC3E}">
        <p14:creationId xmlns:p14="http://schemas.microsoft.com/office/powerpoint/2010/main" val="4091549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6F312BF-FFF3-412B-8BE4-708C220DA424}"/>
              </a:ext>
            </a:extLst>
          </p:cNvPr>
          <p:cNvSpPr>
            <a:spLocks noGrp="1"/>
          </p:cNvSpPr>
          <p:nvPr>
            <p:ph type="title"/>
          </p:nvPr>
        </p:nvSpPr>
        <p:spPr/>
        <p:txBody>
          <a:bodyPr/>
          <a:lstStyle/>
          <a:p>
            <a:r>
              <a:rPr lang="nb-NO" dirty="0">
                <a:solidFill>
                  <a:schemeClr val="bg1"/>
                </a:solidFill>
              </a:rPr>
              <a:t>henvendelser</a:t>
            </a:r>
          </a:p>
        </p:txBody>
      </p:sp>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5" name="Rectangle 4"/>
          <p:cNvSpPr/>
          <p:nvPr/>
        </p:nvSpPr>
        <p:spPr>
          <a:xfrm>
            <a:off x="2545958" y="1296140"/>
            <a:ext cx="6890534" cy="126188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Pct val="103000"/>
              <a:buFontTx/>
              <a:buNone/>
              <a:tabLst/>
              <a:defRPr/>
            </a:pPr>
            <a:endPar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Pct val="103000"/>
              <a:buFontTx/>
              <a:buNone/>
              <a:tabLst/>
              <a:defRPr/>
            </a:pPr>
            <a:endPar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103000"/>
              <a:buFontTx/>
              <a:buNone/>
              <a:tabLst/>
              <a:defRPr/>
            </a:pPr>
            <a:endParaRPr kumimoji="0" lang="nb-NO"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Diagram 1">
            <a:extLst>
              <a:ext uri="{FF2B5EF4-FFF2-40B4-BE49-F238E27FC236}">
                <a16:creationId xmlns:a16="http://schemas.microsoft.com/office/drawing/2014/main" id="{3186E48D-BB64-3255-F9D8-9D1F982E9F66}"/>
              </a:ext>
            </a:extLst>
          </p:cNvPr>
          <p:cNvGraphicFramePr>
            <a:graphicFrameLocks/>
          </p:cNvGraphicFramePr>
          <p:nvPr>
            <p:extLst>
              <p:ext uri="{D42A27DB-BD31-4B8C-83A1-F6EECF244321}">
                <p14:modId xmlns:p14="http://schemas.microsoft.com/office/powerpoint/2010/main" val="2570620776"/>
              </p:ext>
            </p:extLst>
          </p:nvPr>
        </p:nvGraphicFramePr>
        <p:xfrm>
          <a:off x="1021976" y="1497105"/>
          <a:ext cx="9995648" cy="49126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8611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6F312BF-FFF3-412B-8BE4-708C220DA424}"/>
              </a:ext>
            </a:extLst>
          </p:cNvPr>
          <p:cNvSpPr>
            <a:spLocks noGrp="1"/>
          </p:cNvSpPr>
          <p:nvPr>
            <p:ph type="title"/>
          </p:nvPr>
        </p:nvSpPr>
        <p:spPr/>
        <p:txBody>
          <a:bodyPr/>
          <a:lstStyle/>
          <a:p>
            <a:r>
              <a:rPr lang="nb-NO" dirty="0">
                <a:solidFill>
                  <a:schemeClr val="bg1"/>
                </a:solidFill>
              </a:rPr>
              <a:t>Apper</a:t>
            </a:r>
          </a:p>
        </p:txBody>
      </p:sp>
      <p:sp>
        <p:nvSpPr>
          <p:cNvPr id="4" name="Plassholder for innhold 3">
            <a:extLst>
              <a:ext uri="{FF2B5EF4-FFF2-40B4-BE49-F238E27FC236}">
                <a16:creationId xmlns:a16="http://schemas.microsoft.com/office/drawing/2014/main" id="{1AE0F2AC-84A3-4ADD-B4CA-D0E8617599F6}"/>
              </a:ext>
            </a:extLst>
          </p:cNvPr>
          <p:cNvSpPr>
            <a:spLocks noGrp="1"/>
          </p:cNvSpPr>
          <p:nvPr>
            <p:ph sz="half" idx="1"/>
          </p:nvPr>
        </p:nvSpPr>
        <p:spPr>
          <a:xfrm>
            <a:off x="838201" y="1825625"/>
            <a:ext cx="5181600" cy="4351338"/>
          </a:xfrm>
        </p:spPr>
        <p:txBody>
          <a:bodyPr/>
          <a:lstStyle/>
          <a:p>
            <a:pPr marL="0" indent="0">
              <a:buNone/>
            </a:pPr>
            <a:r>
              <a:rPr lang="nb-NO" dirty="0">
                <a:solidFill>
                  <a:schemeClr val="bg1"/>
                </a:solidFill>
              </a:rPr>
              <a:t>Fallvilt: </a:t>
            </a:r>
          </a:p>
          <a:p>
            <a:pPr marL="0" indent="0">
              <a:buNone/>
            </a:pPr>
            <a:r>
              <a:rPr lang="nb-NO" dirty="0">
                <a:solidFill>
                  <a:schemeClr val="bg1"/>
                </a:solidFill>
              </a:rPr>
              <a:t>Ios: 622</a:t>
            </a:r>
          </a:p>
          <a:p>
            <a:pPr marL="0" indent="0">
              <a:buNone/>
            </a:pPr>
            <a:r>
              <a:rPr lang="nb-NO" dirty="0">
                <a:solidFill>
                  <a:schemeClr val="bg1"/>
                </a:solidFill>
              </a:rPr>
              <a:t>Android: 799</a:t>
            </a:r>
          </a:p>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2" name="Plassholder for innhold 11">
            <a:extLst>
              <a:ext uri="{FF2B5EF4-FFF2-40B4-BE49-F238E27FC236}">
                <a16:creationId xmlns:a16="http://schemas.microsoft.com/office/drawing/2014/main" id="{DB3362FA-20E3-3308-7367-2F8D83F28A9F}"/>
              </a:ext>
            </a:extLst>
          </p:cNvPr>
          <p:cNvSpPr>
            <a:spLocks noGrp="1"/>
          </p:cNvSpPr>
          <p:nvPr>
            <p:ph sz="half" idx="2"/>
          </p:nvPr>
        </p:nvSpPr>
        <p:spPr/>
        <p:txBody>
          <a:bodyPr/>
          <a:lstStyle/>
          <a:p>
            <a:pPr marL="0" indent="0">
              <a:buNone/>
            </a:pPr>
            <a:r>
              <a:rPr lang="nb-NO" dirty="0">
                <a:solidFill>
                  <a:schemeClr val="bg1"/>
                </a:solidFill>
              </a:rPr>
              <a:t>Sett og skutt: </a:t>
            </a:r>
          </a:p>
          <a:p>
            <a:pPr marL="0" indent="0">
              <a:buNone/>
            </a:pPr>
            <a:r>
              <a:rPr lang="nb-NO" dirty="0" err="1">
                <a:solidFill>
                  <a:schemeClr val="bg1"/>
                </a:solidFill>
              </a:rPr>
              <a:t>iOs</a:t>
            </a:r>
            <a:r>
              <a:rPr lang="nb-NO" dirty="0">
                <a:solidFill>
                  <a:schemeClr val="bg1"/>
                </a:solidFill>
              </a:rPr>
              <a:t> 14 200</a:t>
            </a:r>
          </a:p>
          <a:p>
            <a:pPr marL="0" indent="0">
              <a:buNone/>
            </a:pPr>
            <a:r>
              <a:rPr lang="nb-NO" dirty="0">
                <a:solidFill>
                  <a:schemeClr val="bg1"/>
                </a:solidFill>
              </a:rPr>
              <a:t>Android 12 500</a:t>
            </a:r>
          </a:p>
          <a:p>
            <a:endParaRPr lang="nb-NO" dirty="0"/>
          </a:p>
        </p:txBody>
      </p:sp>
      <p:pic>
        <p:nvPicPr>
          <p:cNvPr id="6" name="Bilde 5">
            <a:extLst>
              <a:ext uri="{FF2B5EF4-FFF2-40B4-BE49-F238E27FC236}">
                <a16:creationId xmlns:a16="http://schemas.microsoft.com/office/drawing/2014/main" id="{C525C5B1-CA31-EE19-1572-7B46B42797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476" y="3742402"/>
            <a:ext cx="1560579" cy="1560579"/>
          </a:xfrm>
          <a:prstGeom prst="rect">
            <a:avLst/>
          </a:prstGeom>
        </p:spPr>
      </p:pic>
      <p:pic>
        <p:nvPicPr>
          <p:cNvPr id="11" name="Bilde 10" descr="Et bilde som inneholder tekst">
            <a:extLst>
              <a:ext uri="{FF2B5EF4-FFF2-40B4-BE49-F238E27FC236}">
                <a16:creationId xmlns:a16="http://schemas.microsoft.com/office/drawing/2014/main" id="{0D92072B-DA68-69EA-E5AE-59129B0BA0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3440" y="3894322"/>
            <a:ext cx="1826957" cy="1256737"/>
          </a:xfrm>
          <a:prstGeom prst="rect">
            <a:avLst/>
          </a:prstGeom>
        </p:spPr>
      </p:pic>
    </p:spTree>
    <p:extLst>
      <p:ext uri="{BB962C8B-B14F-4D97-AF65-F5344CB8AC3E}">
        <p14:creationId xmlns:p14="http://schemas.microsoft.com/office/powerpoint/2010/main" val="330098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6F312BF-FFF3-412B-8BE4-708C220DA424}"/>
              </a:ext>
            </a:extLst>
          </p:cNvPr>
          <p:cNvSpPr>
            <a:spLocks noGrp="1"/>
          </p:cNvSpPr>
          <p:nvPr>
            <p:ph type="title"/>
          </p:nvPr>
        </p:nvSpPr>
        <p:spPr/>
        <p:txBody>
          <a:bodyPr/>
          <a:lstStyle/>
          <a:p>
            <a:r>
              <a:rPr lang="nb-NO" dirty="0">
                <a:solidFill>
                  <a:schemeClr val="bg1"/>
                </a:solidFill>
              </a:rPr>
              <a:t>1980 -1984</a:t>
            </a:r>
            <a:br>
              <a:rPr lang="nb-NO" dirty="0">
                <a:solidFill>
                  <a:schemeClr val="bg1"/>
                </a:solidFill>
              </a:rPr>
            </a:br>
            <a:r>
              <a:rPr lang="nb-NO" dirty="0">
                <a:solidFill>
                  <a:schemeClr val="bg1"/>
                </a:solidFill>
              </a:rPr>
              <a:t>Føring av sett elg skjema</a:t>
            </a:r>
          </a:p>
        </p:txBody>
      </p:sp>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normAutofit/>
          </a:bodyPr>
          <a:lstStyle/>
          <a:p>
            <a:pPr marL="342900" lvl="0" indent="-342900">
              <a:lnSpc>
                <a:spcPct val="107000"/>
              </a:lnSpc>
              <a:spcAft>
                <a:spcPts val="800"/>
              </a:spcAft>
              <a:buFont typeface="+mj-lt"/>
              <a:buAutoNum type="arabicPeriod"/>
              <a:tabLst>
                <a:tab pos="457200" algn="l"/>
              </a:tabLst>
            </a:pPr>
            <a:r>
              <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Sett elg skjemaet sendes ut</a:t>
            </a:r>
          </a:p>
          <a:p>
            <a:pPr marL="342900" lvl="0" indent="-342900">
              <a:lnSpc>
                <a:spcPct val="107000"/>
              </a:lnSpc>
              <a:spcAft>
                <a:spcPts val="800"/>
              </a:spcAft>
              <a:buFont typeface="+mj-lt"/>
              <a:buAutoNum type="arabicPeriod"/>
              <a:tabLst>
                <a:tab pos="457200" algn="l"/>
              </a:tabLst>
            </a:pPr>
            <a:r>
              <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Jaktlederen returnerer utfylt skjema</a:t>
            </a:r>
          </a:p>
          <a:p>
            <a:pPr marL="342900" lvl="0" indent="-342900">
              <a:lnSpc>
                <a:spcPct val="107000"/>
              </a:lnSpc>
              <a:spcAft>
                <a:spcPts val="800"/>
              </a:spcAft>
              <a:buFont typeface="+mj-lt"/>
              <a:buAutoNum type="arabicPeriod"/>
              <a:tabLst>
                <a:tab pos="457200" algn="l"/>
              </a:tabLst>
            </a:pPr>
            <a:r>
              <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Viltnemda kontrollerer skjemaene</a:t>
            </a:r>
          </a:p>
          <a:p>
            <a:pPr marL="342900" lvl="0" indent="-342900">
              <a:lnSpc>
                <a:spcPct val="107000"/>
              </a:lnSpc>
              <a:spcAft>
                <a:spcPts val="800"/>
              </a:spcAft>
              <a:buFont typeface="+mj-lt"/>
              <a:buAutoNum type="arabicPeriod"/>
              <a:tabLst>
                <a:tab pos="457200" algn="l"/>
              </a:tabLst>
            </a:pPr>
            <a:r>
              <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Skjemaene sendes til fylkesmannens miljøvernavdeling </a:t>
            </a:r>
          </a:p>
          <a:p>
            <a:pPr marL="342900" lvl="0" indent="-342900">
              <a:lnSpc>
                <a:spcPct val="107000"/>
              </a:lnSpc>
              <a:spcAft>
                <a:spcPts val="800"/>
              </a:spcAft>
              <a:buFont typeface="+mj-lt"/>
              <a:buAutoNum type="arabicPeriod"/>
              <a:tabLst>
                <a:tab pos="457200" algn="l"/>
              </a:tabLst>
            </a:pPr>
            <a:r>
              <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Dataene overføres til et standardisert puncheskjema </a:t>
            </a:r>
          </a:p>
          <a:p>
            <a:pPr marL="342900" lvl="0" indent="-342900">
              <a:lnSpc>
                <a:spcPct val="107000"/>
              </a:lnSpc>
              <a:spcAft>
                <a:spcPts val="800"/>
              </a:spcAft>
              <a:buFont typeface="+mj-lt"/>
              <a:buAutoNum type="arabicPeriod"/>
              <a:tabLst>
                <a:tab pos="457200" algn="l"/>
              </a:tabLst>
            </a:pPr>
            <a:r>
              <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Puncheskjemaene sendes til FDB-sentralen ved NLH for databehandling</a:t>
            </a:r>
          </a:p>
          <a:p>
            <a:pPr marL="342900" lvl="0" indent="-342900">
              <a:lnSpc>
                <a:spcPct val="107000"/>
              </a:lnSpc>
              <a:spcAft>
                <a:spcPts val="800"/>
              </a:spcAft>
              <a:buFont typeface="+mj-lt"/>
              <a:buAutoNum type="arabicPeriod"/>
              <a:tabLst>
                <a:tab pos="457200" algn="l"/>
              </a:tabLst>
            </a:pPr>
            <a:r>
              <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FDB-sentralen returnerer datautskrifter </a:t>
            </a:r>
          </a:p>
          <a:p>
            <a:pPr marL="342900" lvl="0" indent="-342900">
              <a:lnSpc>
                <a:spcPct val="107000"/>
              </a:lnSpc>
              <a:spcAft>
                <a:spcPts val="800"/>
              </a:spcAft>
              <a:buFont typeface="+mj-lt"/>
              <a:buAutoNum type="arabicPeriod"/>
              <a:tabLst>
                <a:tab pos="457200" algn="l"/>
              </a:tabLst>
            </a:pPr>
            <a:r>
              <a:rPr lang="nb-NO"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Datautskriftene benyttes i forvaltningen</a:t>
            </a:r>
          </a:p>
          <a:p>
            <a:pPr marL="0" indent="0">
              <a:buNone/>
            </a:pPr>
            <a:endParaRPr lang="nb-NO" dirty="0">
              <a:solidFill>
                <a:schemeClr val="bg1"/>
              </a:solidFill>
            </a:endParaRPr>
          </a:p>
        </p:txBody>
      </p:sp>
    </p:spTree>
    <p:extLst>
      <p:ext uri="{BB962C8B-B14F-4D97-AF65-F5344CB8AC3E}">
        <p14:creationId xmlns:p14="http://schemas.microsoft.com/office/powerpoint/2010/main" val="177442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33772" y="464032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05772" y="1846461"/>
            <a:ext cx="0" cy="27938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109916"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156097" y="2158738"/>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5521062" y="4576678"/>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5593062" y="3805067"/>
            <a:ext cx="0" cy="771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4881719" y="4588891"/>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4953719" y="2743200"/>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4325181" y="459904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4397181" y="4104640"/>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48" name="TekstSylinder 47">
            <a:extLst>
              <a:ext uri="{FF2B5EF4-FFF2-40B4-BE49-F238E27FC236}">
                <a16:creationId xmlns:a16="http://schemas.microsoft.com/office/drawing/2014/main" id="{C2E7C9EC-EF46-1BE8-242A-0480D9FA05EB}"/>
              </a:ext>
            </a:extLst>
          </p:cNvPr>
          <p:cNvSpPr txBox="1"/>
          <p:nvPr/>
        </p:nvSpPr>
        <p:spPr>
          <a:xfrm rot="18916897">
            <a:off x="3257519" y="4930035"/>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49" name="TekstSylinder 48">
            <a:extLst>
              <a:ext uri="{FF2B5EF4-FFF2-40B4-BE49-F238E27FC236}">
                <a16:creationId xmlns:a16="http://schemas.microsoft.com/office/drawing/2014/main" id="{5CDC5FB9-F52D-5A32-3F79-9B31C3F61D8A}"/>
              </a:ext>
            </a:extLst>
          </p:cNvPr>
          <p:cNvSpPr txBox="1"/>
          <p:nvPr/>
        </p:nvSpPr>
        <p:spPr>
          <a:xfrm>
            <a:off x="3231639" y="2811906"/>
            <a:ext cx="12289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Ny forskrift</a:t>
            </a:r>
          </a:p>
        </p:txBody>
      </p:sp>
      <p:sp>
        <p:nvSpPr>
          <p:cNvPr id="50" name="TekstSylinder 49">
            <a:extLst>
              <a:ext uri="{FF2B5EF4-FFF2-40B4-BE49-F238E27FC236}">
                <a16:creationId xmlns:a16="http://schemas.microsoft.com/office/drawing/2014/main" id="{ABC45F3C-3174-20E2-3045-3D876E5B0C2C}"/>
              </a:ext>
            </a:extLst>
          </p:cNvPr>
          <p:cNvSpPr txBox="1"/>
          <p:nvPr/>
        </p:nvSpPr>
        <p:spPr>
          <a:xfrm>
            <a:off x="3790573" y="3620401"/>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Settogskutt.no</a:t>
            </a:r>
          </a:p>
        </p:txBody>
      </p:sp>
      <p:sp>
        <p:nvSpPr>
          <p:cNvPr id="51" name="TekstSylinder 50">
            <a:extLst>
              <a:ext uri="{FF2B5EF4-FFF2-40B4-BE49-F238E27FC236}">
                <a16:creationId xmlns:a16="http://schemas.microsoft.com/office/drawing/2014/main" id="{B04C2C67-3498-486B-B1BE-C687F224F1AF}"/>
              </a:ext>
            </a:extLst>
          </p:cNvPr>
          <p:cNvSpPr txBox="1"/>
          <p:nvPr/>
        </p:nvSpPr>
        <p:spPr>
          <a:xfrm>
            <a:off x="4965761" y="3360363"/>
            <a:ext cx="25966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 og skutt </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245191" y="2396720"/>
            <a:ext cx="16932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484567" y="169723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432895" y="121870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6946847" y="2869433"/>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42943" y="2698247"/>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548207" y="2360961"/>
            <a:ext cx="20448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Rapportering til SSB</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24567" y="2147301"/>
            <a:ext cx="26435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1513" y="1667206"/>
            <a:ext cx="26330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10293102" y="2654100"/>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24100" y="5139639"/>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368381" y="505860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13696" y="5002322"/>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10088528" y="508998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959822" y="503934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2020</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3847306" y="4962793"/>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447051" y="500232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6802847" y="458952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6874847" y="2811906"/>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432562" y="4581788"/>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7504562" y="3243394"/>
            <a:ext cx="0" cy="1338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051283" y="4553165"/>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123283" y="1741686"/>
            <a:ext cx="22794" cy="2811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8600559" y="4538245"/>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stCxn id="92" idx="0"/>
          </p:cNvCxnSpPr>
          <p:nvPr/>
        </p:nvCxnSpPr>
        <p:spPr>
          <a:xfrm flipV="1">
            <a:off x="8672559" y="3087625"/>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37545" y="4982222"/>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2020</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301740" y="454167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373740" y="2544265"/>
            <a:ext cx="3267" cy="1997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9829644" y="45491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9901644" y="214730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Ellipse 103" title="Quarter Background Cirlce">
            <a:extLst>
              <a:ext uri="{FF2B5EF4-FFF2-40B4-BE49-F238E27FC236}">
                <a16:creationId xmlns:a16="http://schemas.microsoft.com/office/drawing/2014/main" id="{99847471-8FD0-D4FA-8E5D-E38E2079B3B6}"/>
              </a:ext>
            </a:extLst>
          </p:cNvPr>
          <p:cNvSpPr/>
          <p:nvPr/>
        </p:nvSpPr>
        <p:spPr>
          <a:xfrm>
            <a:off x="10458060" y="449967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5" name="Rett linje 104">
            <a:extLst>
              <a:ext uri="{FF2B5EF4-FFF2-40B4-BE49-F238E27FC236}">
                <a16:creationId xmlns:a16="http://schemas.microsoft.com/office/drawing/2014/main" id="{BECC0C17-290C-2BF0-4FB3-61669D96224C}"/>
              </a:ext>
            </a:extLst>
          </p:cNvPr>
          <p:cNvCxnSpPr>
            <a:stCxn id="104" idx="0"/>
          </p:cNvCxnSpPr>
          <p:nvPr/>
        </p:nvCxnSpPr>
        <p:spPr>
          <a:xfrm flipV="1">
            <a:off x="10530060" y="3049054"/>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527101" y="500917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 name="Rektangel 1">
            <a:extLst>
              <a:ext uri="{FF2B5EF4-FFF2-40B4-BE49-F238E27FC236}">
                <a16:creationId xmlns:a16="http://schemas.microsoft.com/office/drawing/2014/main" id="{EC866A70-C4E8-8A22-AC00-8F5E993E0E49}"/>
              </a:ext>
            </a:extLst>
          </p:cNvPr>
          <p:cNvSpPr/>
          <p:nvPr/>
        </p:nvSpPr>
        <p:spPr>
          <a:xfrm>
            <a:off x="3004931" y="554624"/>
            <a:ext cx="8799662" cy="43862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Rett pilkobling 8">
            <a:extLst>
              <a:ext uri="{FF2B5EF4-FFF2-40B4-BE49-F238E27FC236}">
                <a16:creationId xmlns:a16="http://schemas.microsoft.com/office/drawing/2014/main" id="{9692B4AD-C3C5-D1AD-A225-5A520B3ABD5A}"/>
              </a:ext>
            </a:extLst>
          </p:cNvPr>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6" name="Tittel 5">
            <a:extLst>
              <a:ext uri="{FF2B5EF4-FFF2-40B4-BE49-F238E27FC236}">
                <a16:creationId xmlns:a16="http://schemas.microsoft.com/office/drawing/2014/main" id="{3A3C57D1-8F69-CD19-2638-86950B126EB9}"/>
              </a:ext>
            </a:extLst>
          </p:cNvPr>
          <p:cNvSpPr>
            <a:spLocks noGrp="1"/>
          </p:cNvSpPr>
          <p:nvPr>
            <p:ph type="title"/>
          </p:nvPr>
        </p:nvSpPr>
        <p:spPr/>
        <p:txBody>
          <a:bodyPr/>
          <a:lstStyle/>
          <a:p>
            <a:endParaRPr lang="nb-NO"/>
          </a:p>
        </p:txBody>
      </p:sp>
      <p:sp>
        <p:nvSpPr>
          <p:cNvPr id="7" name="Rektangel 6">
            <a:extLst>
              <a:ext uri="{FF2B5EF4-FFF2-40B4-BE49-F238E27FC236}">
                <a16:creationId xmlns:a16="http://schemas.microsoft.com/office/drawing/2014/main" id="{FBD8E06A-E6E4-D4F6-38D4-9D1377F1FF1A}"/>
              </a:ext>
            </a:extLst>
          </p:cNvPr>
          <p:cNvSpPr/>
          <p:nvPr/>
        </p:nvSpPr>
        <p:spPr>
          <a:xfrm>
            <a:off x="2757619" y="4920336"/>
            <a:ext cx="8375521" cy="12505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Tree>
    <p:extLst>
      <p:ext uri="{BB962C8B-B14F-4D97-AF65-F5344CB8AC3E}">
        <p14:creationId xmlns:p14="http://schemas.microsoft.com/office/powerpoint/2010/main" val="130962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6F312BF-FFF3-412B-8BE4-708C220DA424}"/>
              </a:ext>
            </a:extLst>
          </p:cNvPr>
          <p:cNvSpPr>
            <a:spLocks noGrp="1"/>
          </p:cNvSpPr>
          <p:nvPr>
            <p:ph type="title"/>
          </p:nvPr>
        </p:nvSpPr>
        <p:spPr/>
        <p:txBody>
          <a:bodyPr/>
          <a:lstStyle/>
          <a:p>
            <a:r>
              <a:rPr lang="nb-NO" dirty="0">
                <a:solidFill>
                  <a:schemeClr val="bg1"/>
                </a:solidFill>
              </a:rPr>
              <a:t>Rapporter sett og felt elg via Internett</a:t>
            </a:r>
            <a:br>
              <a:rPr lang="nb-NO" dirty="0">
                <a:solidFill>
                  <a:schemeClr val="bg1"/>
                </a:solidFill>
              </a:rPr>
            </a:br>
            <a:endParaRPr lang="nb-NO" dirty="0">
              <a:solidFill>
                <a:schemeClr val="bg1"/>
              </a:solidFill>
            </a:endParaRPr>
          </a:p>
        </p:txBody>
      </p:sp>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r>
              <a:rPr lang="nb-NO" dirty="0">
                <a:solidFill>
                  <a:schemeClr val="bg1"/>
                </a:solidFill>
              </a:rPr>
              <a:t>«</a:t>
            </a:r>
            <a:r>
              <a:rPr lang="nb-NO" i="1" dirty="0">
                <a:solidFill>
                  <a:schemeClr val="bg1"/>
                </a:solidFill>
              </a:rPr>
              <a:t>Prosjekt Hjorteviltregisteret utvikler et internettbasert system hvor kommunene og andre involverte kan registreres som brukere og få tilgang til alle nødvendige hjelpemidler for registrering, behandling og rapportering av data fra jakta.»</a:t>
            </a:r>
          </a:p>
          <a:p>
            <a:pPr marL="0" indent="0">
              <a:buNone/>
            </a:pPr>
            <a:endParaRPr lang="nb-NO" dirty="0">
              <a:solidFill>
                <a:schemeClr val="bg1"/>
              </a:solidFill>
            </a:endParaRPr>
          </a:p>
          <a:p>
            <a:pPr marL="0" indent="0">
              <a:buNone/>
            </a:pPr>
            <a:endParaRPr lang="nb-NO" dirty="0">
              <a:solidFill>
                <a:schemeClr val="bg1"/>
              </a:solidFill>
            </a:endParaRPr>
          </a:p>
        </p:txBody>
      </p:sp>
      <p:sp>
        <p:nvSpPr>
          <p:cNvPr id="5" name="Rectangle 4"/>
          <p:cNvSpPr/>
          <p:nvPr/>
        </p:nvSpPr>
        <p:spPr>
          <a:xfrm>
            <a:off x="2545958" y="1296140"/>
            <a:ext cx="6890534" cy="126188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Pct val="103000"/>
              <a:buFontTx/>
              <a:buNone/>
              <a:tabLst/>
              <a:defRPr/>
            </a:pPr>
            <a:endPar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Pct val="103000"/>
              <a:buFontTx/>
              <a:buNone/>
              <a:tabLst/>
              <a:defRPr/>
            </a:pPr>
            <a:endPar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Pct val="103000"/>
              <a:buFontTx/>
              <a:buNone/>
              <a:tabLst/>
              <a:defRPr/>
            </a:pPr>
            <a:endParaRPr kumimoji="0" lang="nb-NO"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851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33772" y="464032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05772" y="1846461"/>
            <a:ext cx="0" cy="27938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109916"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156097" y="2158738"/>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5521062" y="4576678"/>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5593062" y="3805067"/>
            <a:ext cx="0" cy="771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4881719" y="4588891"/>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4953719" y="2743200"/>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4325181" y="459904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4397181" y="4104640"/>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48" name="TekstSylinder 47">
            <a:extLst>
              <a:ext uri="{FF2B5EF4-FFF2-40B4-BE49-F238E27FC236}">
                <a16:creationId xmlns:a16="http://schemas.microsoft.com/office/drawing/2014/main" id="{C2E7C9EC-EF46-1BE8-242A-0480D9FA05EB}"/>
              </a:ext>
            </a:extLst>
          </p:cNvPr>
          <p:cNvSpPr txBox="1"/>
          <p:nvPr/>
        </p:nvSpPr>
        <p:spPr>
          <a:xfrm rot="18916897">
            <a:off x="3257519" y="4930035"/>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49" name="TekstSylinder 48">
            <a:extLst>
              <a:ext uri="{FF2B5EF4-FFF2-40B4-BE49-F238E27FC236}">
                <a16:creationId xmlns:a16="http://schemas.microsoft.com/office/drawing/2014/main" id="{5CDC5FB9-F52D-5A32-3F79-9B31C3F61D8A}"/>
              </a:ext>
            </a:extLst>
          </p:cNvPr>
          <p:cNvSpPr txBox="1"/>
          <p:nvPr/>
        </p:nvSpPr>
        <p:spPr>
          <a:xfrm>
            <a:off x="3231639" y="2811906"/>
            <a:ext cx="12289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Ny forskrift</a:t>
            </a:r>
          </a:p>
        </p:txBody>
      </p:sp>
      <p:sp>
        <p:nvSpPr>
          <p:cNvPr id="50" name="TekstSylinder 49">
            <a:extLst>
              <a:ext uri="{FF2B5EF4-FFF2-40B4-BE49-F238E27FC236}">
                <a16:creationId xmlns:a16="http://schemas.microsoft.com/office/drawing/2014/main" id="{ABC45F3C-3174-20E2-3045-3D876E5B0C2C}"/>
              </a:ext>
            </a:extLst>
          </p:cNvPr>
          <p:cNvSpPr txBox="1"/>
          <p:nvPr/>
        </p:nvSpPr>
        <p:spPr>
          <a:xfrm>
            <a:off x="3790573" y="3620401"/>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Settogskutt.no</a:t>
            </a:r>
          </a:p>
        </p:txBody>
      </p:sp>
      <p:sp>
        <p:nvSpPr>
          <p:cNvPr id="51" name="TekstSylinder 50">
            <a:extLst>
              <a:ext uri="{FF2B5EF4-FFF2-40B4-BE49-F238E27FC236}">
                <a16:creationId xmlns:a16="http://schemas.microsoft.com/office/drawing/2014/main" id="{B04C2C67-3498-486B-B1BE-C687F224F1AF}"/>
              </a:ext>
            </a:extLst>
          </p:cNvPr>
          <p:cNvSpPr txBox="1"/>
          <p:nvPr/>
        </p:nvSpPr>
        <p:spPr>
          <a:xfrm>
            <a:off x="4965761" y="3360363"/>
            <a:ext cx="25966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 og skutt </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245191" y="2396720"/>
            <a:ext cx="16932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484567" y="169723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432895" y="121870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6946847" y="2869433"/>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42943" y="2698247"/>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548207" y="2360961"/>
            <a:ext cx="20448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Rapportering til SSB</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24567" y="2147301"/>
            <a:ext cx="26435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1513" y="1667206"/>
            <a:ext cx="26330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10293102" y="2654100"/>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24100" y="5139639"/>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368381" y="505860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13696" y="5002322"/>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10088528" y="508998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959822" y="503934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2020</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3847306" y="4962793"/>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447051" y="500232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6802847" y="458952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6874847" y="2811906"/>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432562" y="4581788"/>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7504562" y="3243394"/>
            <a:ext cx="0" cy="1338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051283" y="4553165"/>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123283" y="1741686"/>
            <a:ext cx="22794" cy="2811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8600559" y="4538245"/>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stCxn id="92" idx="0"/>
          </p:cNvCxnSpPr>
          <p:nvPr/>
        </p:nvCxnSpPr>
        <p:spPr>
          <a:xfrm flipV="1">
            <a:off x="8672559" y="3087625"/>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37545" y="4982222"/>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2020</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301740" y="454167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373740" y="2544265"/>
            <a:ext cx="3267" cy="1997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9829644" y="45491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9901644" y="214730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Ellipse 103" title="Quarter Background Cirlce">
            <a:extLst>
              <a:ext uri="{FF2B5EF4-FFF2-40B4-BE49-F238E27FC236}">
                <a16:creationId xmlns:a16="http://schemas.microsoft.com/office/drawing/2014/main" id="{99847471-8FD0-D4FA-8E5D-E38E2079B3B6}"/>
              </a:ext>
            </a:extLst>
          </p:cNvPr>
          <p:cNvSpPr/>
          <p:nvPr/>
        </p:nvSpPr>
        <p:spPr>
          <a:xfrm>
            <a:off x="10458060" y="449967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5" name="Rett linje 104">
            <a:extLst>
              <a:ext uri="{FF2B5EF4-FFF2-40B4-BE49-F238E27FC236}">
                <a16:creationId xmlns:a16="http://schemas.microsoft.com/office/drawing/2014/main" id="{BECC0C17-290C-2BF0-4FB3-61669D96224C}"/>
              </a:ext>
            </a:extLst>
          </p:cNvPr>
          <p:cNvCxnSpPr>
            <a:stCxn id="104" idx="0"/>
          </p:cNvCxnSpPr>
          <p:nvPr/>
        </p:nvCxnSpPr>
        <p:spPr>
          <a:xfrm flipV="1">
            <a:off x="10530060" y="3049054"/>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527101" y="500917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 name="Rektangel 1">
            <a:extLst>
              <a:ext uri="{FF2B5EF4-FFF2-40B4-BE49-F238E27FC236}">
                <a16:creationId xmlns:a16="http://schemas.microsoft.com/office/drawing/2014/main" id="{EC866A70-C4E8-8A22-AC00-8F5E993E0E49}"/>
              </a:ext>
            </a:extLst>
          </p:cNvPr>
          <p:cNvSpPr/>
          <p:nvPr/>
        </p:nvSpPr>
        <p:spPr>
          <a:xfrm>
            <a:off x="3267666" y="518160"/>
            <a:ext cx="8567136" cy="4290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Rett pilkobling 8">
            <a:extLst>
              <a:ext uri="{FF2B5EF4-FFF2-40B4-BE49-F238E27FC236}">
                <a16:creationId xmlns:a16="http://schemas.microsoft.com/office/drawing/2014/main" id="{9692B4AD-C3C5-D1AD-A225-5A520B3ABD5A}"/>
              </a:ext>
            </a:extLst>
          </p:cNvPr>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7" name="Rektangel 6">
            <a:extLst>
              <a:ext uri="{FF2B5EF4-FFF2-40B4-BE49-F238E27FC236}">
                <a16:creationId xmlns:a16="http://schemas.microsoft.com/office/drawing/2014/main" id="{FBD8E06A-E6E4-D4F6-38D4-9D1377F1FF1A}"/>
              </a:ext>
            </a:extLst>
          </p:cNvPr>
          <p:cNvSpPr/>
          <p:nvPr/>
        </p:nvSpPr>
        <p:spPr>
          <a:xfrm>
            <a:off x="3406497" y="4920337"/>
            <a:ext cx="7726643"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35931" y="1455476"/>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Tree>
    <p:extLst>
      <p:ext uri="{BB962C8B-B14F-4D97-AF65-F5344CB8AC3E}">
        <p14:creationId xmlns:p14="http://schemas.microsoft.com/office/powerpoint/2010/main" val="2810100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86F312BF-FFF3-412B-8BE4-708C220DA424}"/>
              </a:ext>
            </a:extLst>
          </p:cNvPr>
          <p:cNvSpPr>
            <a:spLocks noGrp="1"/>
          </p:cNvSpPr>
          <p:nvPr>
            <p:ph type="title"/>
          </p:nvPr>
        </p:nvSpPr>
        <p:spPr>
          <a:xfrm>
            <a:off x="860612" y="374090"/>
            <a:ext cx="10515600" cy="1325563"/>
          </a:xfrm>
        </p:spPr>
        <p:txBody>
          <a:bodyPr/>
          <a:lstStyle/>
          <a:p>
            <a:r>
              <a:rPr lang="nb-NO" dirty="0">
                <a:solidFill>
                  <a:schemeClr val="bg1"/>
                </a:solidFill>
              </a:rPr>
              <a:t>Etablering av Hjorteviltregisteret </a:t>
            </a:r>
            <a:br>
              <a:rPr lang="nb-NO" dirty="0">
                <a:solidFill>
                  <a:schemeClr val="bg1"/>
                </a:solidFill>
              </a:rPr>
            </a:br>
            <a:endParaRPr lang="nb-NO" dirty="0">
              <a:solidFill>
                <a:schemeClr val="bg1"/>
              </a:solidFill>
            </a:endParaRPr>
          </a:p>
        </p:txBody>
      </p:sp>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r>
              <a:rPr lang="nb-NO" dirty="0">
                <a:solidFill>
                  <a:schemeClr val="bg1"/>
                </a:solidFill>
              </a:rPr>
              <a:t>2001 – nasjonal Hjorteviltregisteret etableres i Røyrvik </a:t>
            </a:r>
          </a:p>
          <a:p>
            <a:pPr marL="0" indent="0">
              <a:buNone/>
            </a:pPr>
            <a:r>
              <a:rPr lang="nb-NO" dirty="0">
                <a:solidFill>
                  <a:schemeClr val="bg1"/>
                </a:solidFill>
              </a:rPr>
              <a:t>Kommunen må registrere data fra papirskjema i Hjorteviltregisteret</a:t>
            </a:r>
          </a:p>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Tree>
    <p:extLst>
      <p:ext uri="{BB962C8B-B14F-4D97-AF65-F5344CB8AC3E}">
        <p14:creationId xmlns:p14="http://schemas.microsoft.com/office/powerpoint/2010/main" val="744174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33772" y="464032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05772" y="1846461"/>
            <a:ext cx="0" cy="27938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109916"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156097" y="2158738"/>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5521062" y="4576678"/>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5593062" y="3805067"/>
            <a:ext cx="0" cy="7716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4881719" y="4588891"/>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4953719" y="2743200"/>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4325181" y="459904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4397181" y="4104640"/>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cxnSpLocks/>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48" name="TekstSylinder 47">
            <a:extLst>
              <a:ext uri="{FF2B5EF4-FFF2-40B4-BE49-F238E27FC236}">
                <a16:creationId xmlns:a16="http://schemas.microsoft.com/office/drawing/2014/main" id="{C2E7C9EC-EF46-1BE8-242A-0480D9FA05EB}"/>
              </a:ext>
            </a:extLst>
          </p:cNvPr>
          <p:cNvSpPr txBox="1"/>
          <p:nvPr/>
        </p:nvSpPr>
        <p:spPr>
          <a:xfrm rot="18916897">
            <a:off x="3226374" y="4950997"/>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2007</a:t>
            </a:r>
          </a:p>
        </p:txBody>
      </p:sp>
      <p:sp>
        <p:nvSpPr>
          <p:cNvPr id="51" name="TekstSylinder 50">
            <a:extLst>
              <a:ext uri="{FF2B5EF4-FFF2-40B4-BE49-F238E27FC236}">
                <a16:creationId xmlns:a16="http://schemas.microsoft.com/office/drawing/2014/main" id="{B04C2C67-3498-486B-B1BE-C687F224F1AF}"/>
              </a:ext>
            </a:extLst>
          </p:cNvPr>
          <p:cNvSpPr txBox="1"/>
          <p:nvPr/>
        </p:nvSpPr>
        <p:spPr>
          <a:xfrm>
            <a:off x="4965761" y="3360363"/>
            <a:ext cx="25966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 og skutt </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245191" y="2396720"/>
            <a:ext cx="169328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484567" y="169723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432895" y="121870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6946847" y="2869433"/>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42943" y="2698247"/>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24567" y="2147301"/>
            <a:ext cx="26435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1513" y="1667206"/>
            <a:ext cx="26330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10293102" y="2654100"/>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24100" y="5139639"/>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368381" y="505860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13696" y="5002322"/>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10088528" y="508998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959822" y="503934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2020</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3847306" y="4962793"/>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447051" y="5002320"/>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6802847" y="458952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6874847" y="2811906"/>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432562" y="4581788"/>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7504562" y="3243394"/>
            <a:ext cx="0" cy="13383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051283" y="4553165"/>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123283" y="1741686"/>
            <a:ext cx="22794" cy="2811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8600559" y="4538245"/>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stCxn id="92" idx="0"/>
          </p:cNvCxnSpPr>
          <p:nvPr/>
        </p:nvCxnSpPr>
        <p:spPr>
          <a:xfrm flipV="1">
            <a:off x="8672559" y="3087625"/>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37545" y="4982222"/>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2020</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301740" y="454167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373740" y="2544265"/>
            <a:ext cx="3267" cy="1997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9829644" y="45491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9901644" y="214730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 name="Ellipse 103" title="Quarter Background Cirlce">
            <a:extLst>
              <a:ext uri="{FF2B5EF4-FFF2-40B4-BE49-F238E27FC236}">
                <a16:creationId xmlns:a16="http://schemas.microsoft.com/office/drawing/2014/main" id="{99847471-8FD0-D4FA-8E5D-E38E2079B3B6}"/>
              </a:ext>
            </a:extLst>
          </p:cNvPr>
          <p:cNvSpPr/>
          <p:nvPr/>
        </p:nvSpPr>
        <p:spPr>
          <a:xfrm>
            <a:off x="10458060" y="449967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5" name="Rett linje 104">
            <a:extLst>
              <a:ext uri="{FF2B5EF4-FFF2-40B4-BE49-F238E27FC236}">
                <a16:creationId xmlns:a16="http://schemas.microsoft.com/office/drawing/2014/main" id="{BECC0C17-290C-2BF0-4FB3-61669D96224C}"/>
              </a:ext>
            </a:extLst>
          </p:cNvPr>
          <p:cNvCxnSpPr>
            <a:stCxn id="104" idx="0"/>
          </p:cNvCxnSpPr>
          <p:nvPr/>
        </p:nvCxnSpPr>
        <p:spPr>
          <a:xfrm flipV="1">
            <a:off x="10530060" y="3049054"/>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527101" y="500917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 name="Rektangel 1">
            <a:extLst>
              <a:ext uri="{FF2B5EF4-FFF2-40B4-BE49-F238E27FC236}">
                <a16:creationId xmlns:a16="http://schemas.microsoft.com/office/drawing/2014/main" id="{EC866A70-C4E8-8A22-AC00-8F5E993E0E49}"/>
              </a:ext>
            </a:extLst>
          </p:cNvPr>
          <p:cNvSpPr/>
          <p:nvPr/>
        </p:nvSpPr>
        <p:spPr>
          <a:xfrm>
            <a:off x="4322180" y="518160"/>
            <a:ext cx="7512622" cy="4290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Rett pilkobling 8">
            <a:extLst>
              <a:ext uri="{FF2B5EF4-FFF2-40B4-BE49-F238E27FC236}">
                <a16:creationId xmlns:a16="http://schemas.microsoft.com/office/drawing/2014/main" id="{9692B4AD-C3C5-D1AD-A225-5A520B3ABD5A}"/>
              </a:ext>
            </a:extLst>
          </p:cNvPr>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7" name="Rektangel 6">
            <a:extLst>
              <a:ext uri="{FF2B5EF4-FFF2-40B4-BE49-F238E27FC236}">
                <a16:creationId xmlns:a16="http://schemas.microsoft.com/office/drawing/2014/main" id="{FBD8E06A-E6E4-D4F6-38D4-9D1377F1FF1A}"/>
              </a:ext>
            </a:extLst>
          </p:cNvPr>
          <p:cNvSpPr/>
          <p:nvPr/>
        </p:nvSpPr>
        <p:spPr>
          <a:xfrm>
            <a:off x="3973776" y="4920337"/>
            <a:ext cx="7159364"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35931" y="1455476"/>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7" y="3089724"/>
            <a:ext cx="201559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49" name="TekstSylinder 48">
            <a:extLst>
              <a:ext uri="{FF2B5EF4-FFF2-40B4-BE49-F238E27FC236}">
                <a16:creationId xmlns:a16="http://schemas.microsoft.com/office/drawing/2014/main" id="{5CDC5FB9-F52D-5A32-3F79-9B31C3F61D8A}"/>
              </a:ext>
            </a:extLst>
          </p:cNvPr>
          <p:cNvSpPr txBox="1"/>
          <p:nvPr/>
        </p:nvSpPr>
        <p:spPr>
          <a:xfrm>
            <a:off x="3240482" y="2497048"/>
            <a:ext cx="2291397"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prstClr val="white"/>
                </a:solidFill>
                <a:latin typeface="Calibri" panose="020F0502020204030204"/>
              </a:rPr>
              <a:t>Kartbasert registrering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prstClr val="white"/>
                </a:solidFill>
                <a:latin typeface="Calibri" panose="020F0502020204030204"/>
              </a:rPr>
              <a:t>a</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 fallvilt</a:t>
            </a:r>
          </a:p>
        </p:txBody>
      </p:sp>
    </p:spTree>
    <p:extLst>
      <p:ext uri="{BB962C8B-B14F-4D97-AF65-F5344CB8AC3E}">
        <p14:creationId xmlns:p14="http://schemas.microsoft.com/office/powerpoint/2010/main" val="1246339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Plassholder for innhold 3">
            <a:extLst>
              <a:ext uri="{FF2B5EF4-FFF2-40B4-BE49-F238E27FC236}">
                <a16:creationId xmlns:a16="http://schemas.microsoft.com/office/drawing/2014/main" id="{1AE0F2AC-84A3-4ADD-B4CA-D0E8617599F6}"/>
              </a:ext>
            </a:extLst>
          </p:cNvPr>
          <p:cNvSpPr>
            <a:spLocks noGrp="1"/>
          </p:cNvSpPr>
          <p:nvPr>
            <p:ph idx="1"/>
          </p:nvPr>
        </p:nvSpPr>
        <p:spPr/>
        <p:txBody>
          <a:bodyPr/>
          <a:lstStyle/>
          <a:p>
            <a:pPr marL="0" indent="0">
              <a:buNone/>
            </a:pPr>
            <a:endParaRPr lang="nb-NO" dirty="0">
              <a:solidFill>
                <a:schemeClr val="bg1"/>
              </a:solidFill>
            </a:endParaRPr>
          </a:p>
          <a:p>
            <a:pPr marL="0" indent="0">
              <a:buNone/>
            </a:pPr>
            <a:endParaRPr lang="nb-NO" dirty="0">
              <a:solidFill>
                <a:schemeClr val="bg1"/>
              </a:solidFill>
            </a:endParaRPr>
          </a:p>
          <a:p>
            <a:pPr marL="0" indent="0">
              <a:buNone/>
            </a:pPr>
            <a:endParaRPr lang="nb-NO" dirty="0">
              <a:solidFill>
                <a:schemeClr val="bg1"/>
              </a:solidFill>
            </a:endParaRPr>
          </a:p>
        </p:txBody>
      </p:sp>
      <p:sp>
        <p:nvSpPr>
          <p:cNvPr id="15" name="Ellipse 14" title="Quarter Background Cirlce">
            <a:extLst>
              <a:ext uri="{FF2B5EF4-FFF2-40B4-BE49-F238E27FC236}">
                <a16:creationId xmlns:a16="http://schemas.microsoft.com/office/drawing/2014/main" id="{1E3502B1-04DD-43CF-7EE5-169FB8681E39}"/>
              </a:ext>
            </a:extLst>
          </p:cNvPr>
          <p:cNvSpPr/>
          <p:nvPr/>
        </p:nvSpPr>
        <p:spPr>
          <a:xfrm>
            <a:off x="1509320" y="464193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8" name="TekstSylinder 17">
            <a:extLst>
              <a:ext uri="{FF2B5EF4-FFF2-40B4-BE49-F238E27FC236}">
                <a16:creationId xmlns:a16="http://schemas.microsoft.com/office/drawing/2014/main" id="{79901107-5419-E707-9B2E-2E927B1637E0}"/>
              </a:ext>
            </a:extLst>
          </p:cNvPr>
          <p:cNvSpPr txBox="1"/>
          <p:nvPr/>
        </p:nvSpPr>
        <p:spPr>
          <a:xfrm rot="18916897">
            <a:off x="682196" y="5133068"/>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1980-tallet</a:t>
            </a:r>
          </a:p>
        </p:txBody>
      </p:sp>
      <p:cxnSp>
        <p:nvCxnSpPr>
          <p:cNvPr id="20" name="Rett linje 19">
            <a:extLst>
              <a:ext uri="{FF2B5EF4-FFF2-40B4-BE49-F238E27FC236}">
                <a16:creationId xmlns:a16="http://schemas.microsoft.com/office/drawing/2014/main" id="{D7B319C1-1AB4-8654-EC91-837B11424BA8}"/>
              </a:ext>
            </a:extLst>
          </p:cNvPr>
          <p:cNvCxnSpPr>
            <a:stCxn id="15" idx="0"/>
          </p:cNvCxnSpPr>
          <p:nvPr/>
        </p:nvCxnSpPr>
        <p:spPr>
          <a:xfrm flipV="1">
            <a:off x="1581320" y="3191319"/>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kstSylinder 23">
            <a:extLst>
              <a:ext uri="{FF2B5EF4-FFF2-40B4-BE49-F238E27FC236}">
                <a16:creationId xmlns:a16="http://schemas.microsoft.com/office/drawing/2014/main" id="{6D9438D2-6B5C-5A71-2E6F-A47D258B1AE5}"/>
              </a:ext>
            </a:extLst>
          </p:cNvPr>
          <p:cNvSpPr txBox="1"/>
          <p:nvPr/>
        </p:nvSpPr>
        <p:spPr>
          <a:xfrm rot="18916897">
            <a:off x="1542023" y="5186519"/>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1990-tallet</a:t>
            </a:r>
          </a:p>
        </p:txBody>
      </p:sp>
      <p:sp>
        <p:nvSpPr>
          <p:cNvPr id="25" name="Ellipse 24" title="Quarter Background Cirlce">
            <a:extLst>
              <a:ext uri="{FF2B5EF4-FFF2-40B4-BE49-F238E27FC236}">
                <a16:creationId xmlns:a16="http://schemas.microsoft.com/office/drawing/2014/main" id="{59944953-5FC7-7FB0-3881-2D3C189F04D3}"/>
              </a:ext>
            </a:extLst>
          </p:cNvPr>
          <p:cNvSpPr/>
          <p:nvPr/>
        </p:nvSpPr>
        <p:spPr>
          <a:xfrm>
            <a:off x="2394722"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6" name="Rett linje 25">
            <a:extLst>
              <a:ext uri="{FF2B5EF4-FFF2-40B4-BE49-F238E27FC236}">
                <a16:creationId xmlns:a16="http://schemas.microsoft.com/office/drawing/2014/main" id="{B69B2088-42FE-C8B7-997B-01A1799DD166}"/>
              </a:ext>
            </a:extLst>
          </p:cNvPr>
          <p:cNvCxnSpPr>
            <a:cxnSpLocks/>
            <a:stCxn id="25" idx="0"/>
          </p:cNvCxnSpPr>
          <p:nvPr/>
        </p:nvCxnSpPr>
        <p:spPr>
          <a:xfrm flipV="1">
            <a:off x="2466722" y="3894663"/>
            <a:ext cx="0" cy="7165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Ellipse 27" title="Quarter Background Cirlce">
            <a:extLst>
              <a:ext uri="{FF2B5EF4-FFF2-40B4-BE49-F238E27FC236}">
                <a16:creationId xmlns:a16="http://schemas.microsoft.com/office/drawing/2014/main" id="{899A71B9-A5FF-E8F9-25CA-28A26F783614}"/>
              </a:ext>
            </a:extLst>
          </p:cNvPr>
          <p:cNvSpPr/>
          <p:nvPr/>
        </p:nvSpPr>
        <p:spPr>
          <a:xfrm>
            <a:off x="3095652" y="460895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29" name="Rett linje 28">
            <a:extLst>
              <a:ext uri="{FF2B5EF4-FFF2-40B4-BE49-F238E27FC236}">
                <a16:creationId xmlns:a16="http://schemas.microsoft.com/office/drawing/2014/main" id="{B0F1AF66-0DC8-0EB9-D102-40FF0D90A3CF}"/>
              </a:ext>
            </a:extLst>
          </p:cNvPr>
          <p:cNvCxnSpPr>
            <a:cxnSpLocks/>
            <a:stCxn id="28" idx="0"/>
          </p:cNvCxnSpPr>
          <p:nvPr/>
        </p:nvCxnSpPr>
        <p:spPr>
          <a:xfrm flipV="1">
            <a:off x="3167652" y="2144305"/>
            <a:ext cx="0" cy="24646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Ellipse 29" title="Quarter Background Cirlce">
            <a:extLst>
              <a:ext uri="{FF2B5EF4-FFF2-40B4-BE49-F238E27FC236}">
                <a16:creationId xmlns:a16="http://schemas.microsoft.com/office/drawing/2014/main" id="{ADA4BF3F-7B46-1CA3-99F4-DB9C36992E05}"/>
              </a:ext>
            </a:extLst>
          </p:cNvPr>
          <p:cNvSpPr/>
          <p:nvPr/>
        </p:nvSpPr>
        <p:spPr>
          <a:xfrm>
            <a:off x="6952702"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1" name="Rett linje 30">
            <a:extLst>
              <a:ext uri="{FF2B5EF4-FFF2-40B4-BE49-F238E27FC236}">
                <a16:creationId xmlns:a16="http://schemas.microsoft.com/office/drawing/2014/main" id="{0FEBFCB8-F77B-BB18-313D-0D3AE040B1C9}"/>
              </a:ext>
            </a:extLst>
          </p:cNvPr>
          <p:cNvCxnSpPr>
            <a:cxnSpLocks/>
            <a:stCxn id="30" idx="0"/>
          </p:cNvCxnSpPr>
          <p:nvPr/>
        </p:nvCxnSpPr>
        <p:spPr>
          <a:xfrm flipH="1" flipV="1">
            <a:off x="6998883" y="2156460"/>
            <a:ext cx="25819" cy="24524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Ellipse 31" title="Quarter Background Cirlce">
            <a:extLst>
              <a:ext uri="{FF2B5EF4-FFF2-40B4-BE49-F238E27FC236}">
                <a16:creationId xmlns:a16="http://schemas.microsoft.com/office/drawing/2014/main" id="{804E2093-B6E1-CE49-42C5-6B32F362CC2C}"/>
              </a:ext>
            </a:extLst>
          </p:cNvPr>
          <p:cNvSpPr/>
          <p:nvPr/>
        </p:nvSpPr>
        <p:spPr>
          <a:xfrm>
            <a:off x="6171578" y="4617624"/>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3" name="Rett linje 32">
            <a:extLst>
              <a:ext uri="{FF2B5EF4-FFF2-40B4-BE49-F238E27FC236}">
                <a16:creationId xmlns:a16="http://schemas.microsoft.com/office/drawing/2014/main" id="{AF320463-CE0A-A7BA-7A2E-3C8CAE52A5BC}"/>
              </a:ext>
            </a:extLst>
          </p:cNvPr>
          <p:cNvCxnSpPr>
            <a:cxnSpLocks/>
            <a:stCxn id="32" idx="0"/>
          </p:cNvCxnSpPr>
          <p:nvPr/>
        </p:nvCxnSpPr>
        <p:spPr>
          <a:xfrm flipV="1">
            <a:off x="6243578" y="3648145"/>
            <a:ext cx="0" cy="9694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Ellipse 33" title="Quarter Background Cirlce">
            <a:extLst>
              <a:ext uri="{FF2B5EF4-FFF2-40B4-BE49-F238E27FC236}">
                <a16:creationId xmlns:a16="http://schemas.microsoft.com/office/drawing/2014/main" id="{6D3DD6A7-19FD-0309-0CF4-EEBE8EA5DB59}"/>
              </a:ext>
            </a:extLst>
          </p:cNvPr>
          <p:cNvSpPr/>
          <p:nvPr/>
        </p:nvSpPr>
        <p:spPr>
          <a:xfrm>
            <a:off x="5665535" y="461024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5" name="Rett linje 34">
            <a:extLst>
              <a:ext uri="{FF2B5EF4-FFF2-40B4-BE49-F238E27FC236}">
                <a16:creationId xmlns:a16="http://schemas.microsoft.com/office/drawing/2014/main" id="{B15D3E84-7AEC-C354-0DA8-CBADDF2E0412}"/>
              </a:ext>
            </a:extLst>
          </p:cNvPr>
          <p:cNvCxnSpPr>
            <a:cxnSpLocks/>
            <a:stCxn id="34" idx="0"/>
          </p:cNvCxnSpPr>
          <p:nvPr/>
        </p:nvCxnSpPr>
        <p:spPr>
          <a:xfrm flipV="1">
            <a:off x="5737535" y="2764551"/>
            <a:ext cx="0" cy="18456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llipse 37" title="Quarter Background Cirlce">
            <a:extLst>
              <a:ext uri="{FF2B5EF4-FFF2-40B4-BE49-F238E27FC236}">
                <a16:creationId xmlns:a16="http://schemas.microsoft.com/office/drawing/2014/main" id="{9264D9B8-2BBD-4180-8254-448DAF30CE06}"/>
              </a:ext>
            </a:extLst>
          </p:cNvPr>
          <p:cNvSpPr/>
          <p:nvPr/>
        </p:nvSpPr>
        <p:spPr>
          <a:xfrm>
            <a:off x="3740817" y="4600502"/>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9" name="Rett linje 38">
            <a:extLst>
              <a:ext uri="{FF2B5EF4-FFF2-40B4-BE49-F238E27FC236}">
                <a16:creationId xmlns:a16="http://schemas.microsoft.com/office/drawing/2014/main" id="{352ACEA9-BD48-DF55-63ED-56C40C68A82A}"/>
              </a:ext>
            </a:extLst>
          </p:cNvPr>
          <p:cNvCxnSpPr>
            <a:stCxn id="38" idx="0"/>
          </p:cNvCxnSpPr>
          <p:nvPr/>
        </p:nvCxnSpPr>
        <p:spPr>
          <a:xfrm flipV="1">
            <a:off x="3812817" y="3149882"/>
            <a:ext cx="0" cy="14506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kstSylinder 40">
            <a:extLst>
              <a:ext uri="{FF2B5EF4-FFF2-40B4-BE49-F238E27FC236}">
                <a16:creationId xmlns:a16="http://schemas.microsoft.com/office/drawing/2014/main" id="{7C1B1E98-D839-A303-BD53-2314AD459401}"/>
              </a:ext>
            </a:extLst>
          </p:cNvPr>
          <p:cNvSpPr txBox="1"/>
          <p:nvPr/>
        </p:nvSpPr>
        <p:spPr>
          <a:xfrm rot="18916897">
            <a:off x="2657272" y="5038413"/>
            <a:ext cx="10029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2001</a:t>
            </a:r>
          </a:p>
        </p:txBody>
      </p:sp>
      <p:sp>
        <p:nvSpPr>
          <p:cNvPr id="51" name="TekstSylinder 50">
            <a:extLst>
              <a:ext uri="{FF2B5EF4-FFF2-40B4-BE49-F238E27FC236}">
                <a16:creationId xmlns:a16="http://schemas.microsoft.com/office/drawing/2014/main" id="{B04C2C67-3498-486B-B1BE-C687F224F1AF}"/>
              </a:ext>
            </a:extLst>
          </p:cNvPr>
          <p:cNvSpPr txBox="1"/>
          <p:nvPr/>
        </p:nvSpPr>
        <p:spPr>
          <a:xfrm>
            <a:off x="4893710" y="2152855"/>
            <a:ext cx="15357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Slaktevekter settogskutt.no </a:t>
            </a:r>
          </a:p>
        </p:txBody>
      </p:sp>
      <p:sp>
        <p:nvSpPr>
          <p:cNvPr id="52" name="TekstSylinder 51">
            <a:extLst>
              <a:ext uri="{FF2B5EF4-FFF2-40B4-BE49-F238E27FC236}">
                <a16:creationId xmlns:a16="http://schemas.microsoft.com/office/drawing/2014/main" id="{E8119327-E4C9-E4FF-771B-49558EC8F555}"/>
              </a:ext>
            </a:extLst>
          </p:cNvPr>
          <p:cNvSpPr txBox="1"/>
          <p:nvPr/>
        </p:nvSpPr>
        <p:spPr>
          <a:xfrm>
            <a:off x="6361748" y="1543247"/>
            <a:ext cx="181799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Rådyr og villrein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prstClr val="white"/>
                </a:solidFill>
                <a:latin typeface="Calibri" panose="020F0502020204030204"/>
              </a:rPr>
              <a:t>på settogskutt.no</a:t>
            </a: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TekstSylinder 52">
            <a:extLst>
              <a:ext uri="{FF2B5EF4-FFF2-40B4-BE49-F238E27FC236}">
                <a16:creationId xmlns:a16="http://schemas.microsoft.com/office/drawing/2014/main" id="{84C048F4-D98F-324E-C602-855B6FCC112C}"/>
              </a:ext>
            </a:extLst>
          </p:cNvPr>
          <p:cNvSpPr txBox="1"/>
          <p:nvPr/>
        </p:nvSpPr>
        <p:spPr>
          <a:xfrm>
            <a:off x="5765543" y="3241727"/>
            <a:ext cx="1343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CWD-prøver</a:t>
            </a:r>
          </a:p>
        </p:txBody>
      </p:sp>
      <p:sp>
        <p:nvSpPr>
          <p:cNvPr id="54" name="TekstSylinder 53">
            <a:extLst>
              <a:ext uri="{FF2B5EF4-FFF2-40B4-BE49-F238E27FC236}">
                <a16:creationId xmlns:a16="http://schemas.microsoft.com/office/drawing/2014/main" id="{6877D9E4-52F3-008A-E6A9-AFCD352DDA04}"/>
              </a:ext>
            </a:extLst>
          </p:cNvPr>
          <p:cNvSpPr txBox="1"/>
          <p:nvPr/>
        </p:nvSpPr>
        <p:spPr>
          <a:xfrm>
            <a:off x="7068909" y="1044682"/>
            <a:ext cx="230550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 2.0</a:t>
            </a:r>
          </a:p>
        </p:txBody>
      </p:sp>
      <p:sp>
        <p:nvSpPr>
          <p:cNvPr id="55" name="TekstSylinder 54">
            <a:extLst>
              <a:ext uri="{FF2B5EF4-FFF2-40B4-BE49-F238E27FC236}">
                <a16:creationId xmlns:a16="http://schemas.microsoft.com/office/drawing/2014/main" id="{95F58332-84F4-433F-CC46-5C24AD8BF8ED}"/>
              </a:ext>
            </a:extLst>
          </p:cNvPr>
          <p:cNvSpPr txBox="1"/>
          <p:nvPr/>
        </p:nvSpPr>
        <p:spPr>
          <a:xfrm>
            <a:off x="7045916" y="2483348"/>
            <a:ext cx="11390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Fallviltapp</a:t>
            </a:r>
          </a:p>
        </p:txBody>
      </p:sp>
      <p:sp>
        <p:nvSpPr>
          <p:cNvPr id="56" name="TekstSylinder 55">
            <a:extLst>
              <a:ext uri="{FF2B5EF4-FFF2-40B4-BE49-F238E27FC236}">
                <a16:creationId xmlns:a16="http://schemas.microsoft.com/office/drawing/2014/main" id="{98C81BA4-FE50-7D15-BEFB-7D4AE3D993CB}"/>
              </a:ext>
            </a:extLst>
          </p:cNvPr>
          <p:cNvSpPr txBox="1"/>
          <p:nvPr/>
        </p:nvSpPr>
        <p:spPr>
          <a:xfrm>
            <a:off x="8132994" y="2635406"/>
            <a:ext cx="17625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Sett og skutt app</a:t>
            </a:r>
          </a:p>
        </p:txBody>
      </p:sp>
      <p:sp>
        <p:nvSpPr>
          <p:cNvPr id="58" name="TekstSylinder 57">
            <a:extLst>
              <a:ext uri="{FF2B5EF4-FFF2-40B4-BE49-F238E27FC236}">
                <a16:creationId xmlns:a16="http://schemas.microsoft.com/office/drawing/2014/main" id="{1F14E8FF-9725-F22B-B9E9-CEFEB11855E6}"/>
              </a:ext>
            </a:extLst>
          </p:cNvPr>
          <p:cNvSpPr txBox="1"/>
          <p:nvPr/>
        </p:nvSpPr>
        <p:spPr>
          <a:xfrm>
            <a:off x="8363030" y="1688307"/>
            <a:ext cx="19074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Utsending fellingstillatelse</a:t>
            </a:r>
          </a:p>
        </p:txBody>
      </p:sp>
      <p:sp>
        <p:nvSpPr>
          <p:cNvPr id="59" name="TekstSylinder 58">
            <a:extLst>
              <a:ext uri="{FF2B5EF4-FFF2-40B4-BE49-F238E27FC236}">
                <a16:creationId xmlns:a16="http://schemas.microsoft.com/office/drawing/2014/main" id="{7329D8B8-ABD0-0B31-B5C1-BC9DE88C7920}"/>
              </a:ext>
            </a:extLst>
          </p:cNvPr>
          <p:cNvSpPr txBox="1"/>
          <p:nvPr/>
        </p:nvSpPr>
        <p:spPr>
          <a:xfrm>
            <a:off x="9140360" y="3212020"/>
            <a:ext cx="19074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Elektronisk fellingsrapport</a:t>
            </a:r>
          </a:p>
        </p:txBody>
      </p:sp>
      <p:sp>
        <p:nvSpPr>
          <p:cNvPr id="60" name="TekstSylinder 59">
            <a:extLst>
              <a:ext uri="{FF2B5EF4-FFF2-40B4-BE49-F238E27FC236}">
                <a16:creationId xmlns:a16="http://schemas.microsoft.com/office/drawing/2014/main" id="{EAE90417-2EF4-95AE-3585-02046E5EF639}"/>
              </a:ext>
            </a:extLst>
          </p:cNvPr>
          <p:cNvSpPr txBox="1"/>
          <p:nvPr/>
        </p:nvSpPr>
        <p:spPr>
          <a:xfrm>
            <a:off x="9809899" y="1745406"/>
            <a:ext cx="84003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Villsvin</a:t>
            </a:r>
          </a:p>
        </p:txBody>
      </p:sp>
      <p:sp>
        <p:nvSpPr>
          <p:cNvPr id="61" name="TekstSylinder 60">
            <a:extLst>
              <a:ext uri="{FF2B5EF4-FFF2-40B4-BE49-F238E27FC236}">
                <a16:creationId xmlns:a16="http://schemas.microsoft.com/office/drawing/2014/main" id="{1432C524-E5DD-B3F8-795D-D29AEAE81E31}"/>
              </a:ext>
            </a:extLst>
          </p:cNvPr>
          <p:cNvSpPr txBox="1"/>
          <p:nvPr/>
        </p:nvSpPr>
        <p:spPr>
          <a:xfrm rot="18916897">
            <a:off x="5195181" y="5097232"/>
            <a:ext cx="1054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2013</a:t>
            </a:r>
          </a:p>
        </p:txBody>
      </p:sp>
      <p:sp>
        <p:nvSpPr>
          <p:cNvPr id="63" name="TekstSylinder 62">
            <a:extLst>
              <a:ext uri="{FF2B5EF4-FFF2-40B4-BE49-F238E27FC236}">
                <a16:creationId xmlns:a16="http://schemas.microsoft.com/office/drawing/2014/main" id="{5DE03B26-162D-E8EC-78D4-109728782344}"/>
              </a:ext>
            </a:extLst>
          </p:cNvPr>
          <p:cNvSpPr txBox="1"/>
          <p:nvPr/>
        </p:nvSpPr>
        <p:spPr>
          <a:xfrm rot="18916897">
            <a:off x="5716339" y="503223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2016</a:t>
            </a:r>
          </a:p>
        </p:txBody>
      </p:sp>
      <p:sp>
        <p:nvSpPr>
          <p:cNvPr id="65" name="TekstSylinder 64">
            <a:extLst>
              <a:ext uri="{FF2B5EF4-FFF2-40B4-BE49-F238E27FC236}">
                <a16:creationId xmlns:a16="http://schemas.microsoft.com/office/drawing/2014/main" id="{05D10790-8812-8C0F-8060-07669D7C3602}"/>
              </a:ext>
            </a:extLst>
          </p:cNvPr>
          <p:cNvSpPr txBox="1"/>
          <p:nvPr/>
        </p:nvSpPr>
        <p:spPr>
          <a:xfrm rot="18916897">
            <a:off x="6547811" y="5148582"/>
            <a:ext cx="9724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1" name="TekstSylinder 70">
            <a:extLst>
              <a:ext uri="{FF2B5EF4-FFF2-40B4-BE49-F238E27FC236}">
                <a16:creationId xmlns:a16="http://schemas.microsoft.com/office/drawing/2014/main" id="{73F8CB1F-0E60-A488-5C89-155D8DA60556}"/>
              </a:ext>
            </a:extLst>
          </p:cNvPr>
          <p:cNvSpPr txBox="1"/>
          <p:nvPr/>
        </p:nvSpPr>
        <p:spPr>
          <a:xfrm rot="18916897">
            <a:off x="7063088" y="5122398"/>
            <a:ext cx="10302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2017</a:t>
            </a:r>
          </a:p>
        </p:txBody>
      </p:sp>
      <p:sp>
        <p:nvSpPr>
          <p:cNvPr id="72" name="TekstSylinder 71">
            <a:extLst>
              <a:ext uri="{FF2B5EF4-FFF2-40B4-BE49-F238E27FC236}">
                <a16:creationId xmlns:a16="http://schemas.microsoft.com/office/drawing/2014/main" id="{BEB64ACB-9BD8-B69A-04AC-F1533D6AA74D}"/>
              </a:ext>
            </a:extLst>
          </p:cNvPr>
          <p:cNvSpPr txBox="1"/>
          <p:nvPr/>
        </p:nvSpPr>
        <p:spPr>
          <a:xfrm rot="18916897">
            <a:off x="9754004" y="5079914"/>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2022?</a:t>
            </a:r>
          </a:p>
        </p:txBody>
      </p:sp>
      <p:sp>
        <p:nvSpPr>
          <p:cNvPr id="73" name="TekstSylinder 72">
            <a:extLst>
              <a:ext uri="{FF2B5EF4-FFF2-40B4-BE49-F238E27FC236}">
                <a16:creationId xmlns:a16="http://schemas.microsoft.com/office/drawing/2014/main" id="{48709B3C-B7B3-C640-413B-503D7057AC18}"/>
              </a:ext>
            </a:extLst>
          </p:cNvPr>
          <p:cNvSpPr txBox="1"/>
          <p:nvPr/>
        </p:nvSpPr>
        <p:spPr>
          <a:xfrm rot="18916897">
            <a:off x="8755132" y="5135126"/>
            <a:ext cx="109760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74" name="TekstSylinder 73">
            <a:extLst>
              <a:ext uri="{FF2B5EF4-FFF2-40B4-BE49-F238E27FC236}">
                <a16:creationId xmlns:a16="http://schemas.microsoft.com/office/drawing/2014/main" id="{372C6428-8CB5-BC91-293C-07E7BD6D7815}"/>
              </a:ext>
            </a:extLst>
          </p:cNvPr>
          <p:cNvSpPr txBox="1"/>
          <p:nvPr/>
        </p:nvSpPr>
        <p:spPr>
          <a:xfrm rot="18916897">
            <a:off x="7659502" y="4991556"/>
            <a:ext cx="1371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75" name="TekstSylinder 74">
            <a:extLst>
              <a:ext uri="{FF2B5EF4-FFF2-40B4-BE49-F238E27FC236}">
                <a16:creationId xmlns:a16="http://schemas.microsoft.com/office/drawing/2014/main" id="{7DA0C595-9018-1B96-2D0F-335C26FC62BD}"/>
              </a:ext>
            </a:extLst>
          </p:cNvPr>
          <p:cNvSpPr txBox="1"/>
          <p:nvPr/>
        </p:nvSpPr>
        <p:spPr>
          <a:xfrm rot="18916897">
            <a:off x="4026291" y="5083390"/>
            <a:ext cx="9992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76" name="TekstSylinder 75">
            <a:extLst>
              <a:ext uri="{FF2B5EF4-FFF2-40B4-BE49-F238E27FC236}">
                <a16:creationId xmlns:a16="http://schemas.microsoft.com/office/drawing/2014/main" id="{5C6B0F7E-F58F-BFA1-2333-50ADCD2C9A75}"/>
              </a:ext>
            </a:extLst>
          </p:cNvPr>
          <p:cNvSpPr txBox="1"/>
          <p:nvPr/>
        </p:nvSpPr>
        <p:spPr>
          <a:xfrm rot="18916897">
            <a:off x="4604004" y="5061287"/>
            <a:ext cx="106791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2012</a:t>
            </a:r>
          </a:p>
        </p:txBody>
      </p:sp>
      <p:sp>
        <p:nvSpPr>
          <p:cNvPr id="86" name="Ellipse 85" title="Quarter Background Cirlce">
            <a:extLst>
              <a:ext uri="{FF2B5EF4-FFF2-40B4-BE49-F238E27FC236}">
                <a16:creationId xmlns:a16="http://schemas.microsoft.com/office/drawing/2014/main" id="{CC3333F2-74CC-BEAA-ED08-A588B1EFF6D6}"/>
              </a:ext>
            </a:extLst>
          </p:cNvPr>
          <p:cNvSpPr/>
          <p:nvPr/>
        </p:nvSpPr>
        <p:spPr>
          <a:xfrm>
            <a:off x="7490431" y="459777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7" name="Rett linje 86">
            <a:extLst>
              <a:ext uri="{FF2B5EF4-FFF2-40B4-BE49-F238E27FC236}">
                <a16:creationId xmlns:a16="http://schemas.microsoft.com/office/drawing/2014/main" id="{9505422E-A08E-2092-5061-914DB45C43BB}"/>
              </a:ext>
            </a:extLst>
          </p:cNvPr>
          <p:cNvCxnSpPr>
            <a:cxnSpLocks/>
            <a:stCxn id="86" idx="0"/>
          </p:cNvCxnSpPr>
          <p:nvPr/>
        </p:nvCxnSpPr>
        <p:spPr>
          <a:xfrm flipV="1">
            <a:off x="7562431" y="2820163"/>
            <a:ext cx="0" cy="17776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Ellipse 87" title="Quarter Background Cirlce">
            <a:extLst>
              <a:ext uri="{FF2B5EF4-FFF2-40B4-BE49-F238E27FC236}">
                <a16:creationId xmlns:a16="http://schemas.microsoft.com/office/drawing/2014/main" id="{CCB8B22C-B033-030C-5639-6BFFA97B473D}"/>
              </a:ext>
            </a:extLst>
          </p:cNvPr>
          <p:cNvSpPr/>
          <p:nvPr/>
        </p:nvSpPr>
        <p:spPr>
          <a:xfrm>
            <a:off x="7973542"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89" name="Rett linje 88">
            <a:extLst>
              <a:ext uri="{FF2B5EF4-FFF2-40B4-BE49-F238E27FC236}">
                <a16:creationId xmlns:a16="http://schemas.microsoft.com/office/drawing/2014/main" id="{086EE073-2BDC-6AEA-698E-5E51E526B1F8}"/>
              </a:ext>
            </a:extLst>
          </p:cNvPr>
          <p:cNvCxnSpPr>
            <a:cxnSpLocks/>
            <a:stCxn id="88" idx="0"/>
          </p:cNvCxnSpPr>
          <p:nvPr/>
        </p:nvCxnSpPr>
        <p:spPr>
          <a:xfrm flipV="1">
            <a:off x="8045542" y="1414014"/>
            <a:ext cx="0" cy="319667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Ellipse 89" title="Quarter Background Cirlce">
            <a:extLst>
              <a:ext uri="{FF2B5EF4-FFF2-40B4-BE49-F238E27FC236}">
                <a16:creationId xmlns:a16="http://schemas.microsoft.com/office/drawing/2014/main" id="{4B42C12A-0DCA-47EC-98B3-EB780969832D}"/>
              </a:ext>
            </a:extLst>
          </p:cNvPr>
          <p:cNvSpPr/>
          <p:nvPr/>
        </p:nvSpPr>
        <p:spPr>
          <a:xfrm>
            <a:off x="8517705" y="4592146"/>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1" name="Rett linje 90">
            <a:extLst>
              <a:ext uri="{FF2B5EF4-FFF2-40B4-BE49-F238E27FC236}">
                <a16:creationId xmlns:a16="http://schemas.microsoft.com/office/drawing/2014/main" id="{055BD536-56EC-A826-2F25-847C8DBC3973}"/>
              </a:ext>
            </a:extLst>
          </p:cNvPr>
          <p:cNvCxnSpPr>
            <a:cxnSpLocks/>
            <a:stCxn id="90" idx="0"/>
          </p:cNvCxnSpPr>
          <p:nvPr/>
        </p:nvCxnSpPr>
        <p:spPr>
          <a:xfrm flipV="1">
            <a:off x="8589705" y="3097071"/>
            <a:ext cx="6493" cy="14950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2" name="Ellipse 91" title="Quarter Background Cirlce">
            <a:extLst>
              <a:ext uri="{FF2B5EF4-FFF2-40B4-BE49-F238E27FC236}">
                <a16:creationId xmlns:a16="http://schemas.microsoft.com/office/drawing/2014/main" id="{3001063F-B433-9B79-94B8-CA67B281C44F}"/>
              </a:ext>
            </a:extLst>
          </p:cNvPr>
          <p:cNvSpPr/>
          <p:nvPr/>
        </p:nvSpPr>
        <p:spPr>
          <a:xfrm>
            <a:off x="9096569" y="461069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93" name="Rett linje 92">
            <a:extLst>
              <a:ext uri="{FF2B5EF4-FFF2-40B4-BE49-F238E27FC236}">
                <a16:creationId xmlns:a16="http://schemas.microsoft.com/office/drawing/2014/main" id="{5B564EC4-EDED-48DC-01B6-3FF3B8630A7E}"/>
              </a:ext>
            </a:extLst>
          </p:cNvPr>
          <p:cNvCxnSpPr>
            <a:cxnSpLocks/>
            <a:stCxn id="92" idx="0"/>
          </p:cNvCxnSpPr>
          <p:nvPr/>
        </p:nvCxnSpPr>
        <p:spPr>
          <a:xfrm flipV="1">
            <a:off x="9168569" y="2476020"/>
            <a:ext cx="0" cy="21346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9" name="TekstSylinder 98">
            <a:extLst>
              <a:ext uri="{FF2B5EF4-FFF2-40B4-BE49-F238E27FC236}">
                <a16:creationId xmlns:a16="http://schemas.microsoft.com/office/drawing/2014/main" id="{7A021A11-EBB2-91C2-40AB-C2C1D743FDA0}"/>
              </a:ext>
            </a:extLst>
          </p:cNvPr>
          <p:cNvSpPr txBox="1"/>
          <p:nvPr/>
        </p:nvSpPr>
        <p:spPr>
          <a:xfrm rot="18916897">
            <a:off x="8298602" y="5120498"/>
            <a:ext cx="9496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2019</a:t>
            </a:r>
          </a:p>
        </p:txBody>
      </p:sp>
      <p:sp>
        <p:nvSpPr>
          <p:cNvPr id="100" name="Ellipse 99" title="Quarter Background Cirlce">
            <a:extLst>
              <a:ext uri="{FF2B5EF4-FFF2-40B4-BE49-F238E27FC236}">
                <a16:creationId xmlns:a16="http://schemas.microsoft.com/office/drawing/2014/main" id="{0CD73986-09D2-71F9-13E3-C6C53EAF1844}"/>
              </a:ext>
            </a:extLst>
          </p:cNvPr>
          <p:cNvSpPr/>
          <p:nvPr/>
        </p:nvSpPr>
        <p:spPr>
          <a:xfrm>
            <a:off x="9707946" y="4617060"/>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1" name="Rett linje 100">
            <a:extLst>
              <a:ext uri="{FF2B5EF4-FFF2-40B4-BE49-F238E27FC236}">
                <a16:creationId xmlns:a16="http://schemas.microsoft.com/office/drawing/2014/main" id="{AE839E6B-B3D7-21F1-445C-C68536752989}"/>
              </a:ext>
            </a:extLst>
          </p:cNvPr>
          <p:cNvCxnSpPr>
            <a:cxnSpLocks/>
            <a:stCxn id="100" idx="0"/>
          </p:cNvCxnSpPr>
          <p:nvPr/>
        </p:nvCxnSpPr>
        <p:spPr>
          <a:xfrm flipV="1">
            <a:off x="9779946" y="4170770"/>
            <a:ext cx="0" cy="4462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2" name="Ellipse 101" title="Quarter Background Cirlce">
            <a:extLst>
              <a:ext uri="{FF2B5EF4-FFF2-40B4-BE49-F238E27FC236}">
                <a16:creationId xmlns:a16="http://schemas.microsoft.com/office/drawing/2014/main" id="{236E4F9A-BA01-16F4-B1DF-F3A9C983BF83}"/>
              </a:ext>
            </a:extLst>
          </p:cNvPr>
          <p:cNvSpPr/>
          <p:nvPr/>
        </p:nvSpPr>
        <p:spPr>
          <a:xfrm>
            <a:off x="10175323" y="4608909"/>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103" name="Rett linje 102">
            <a:extLst>
              <a:ext uri="{FF2B5EF4-FFF2-40B4-BE49-F238E27FC236}">
                <a16:creationId xmlns:a16="http://schemas.microsoft.com/office/drawing/2014/main" id="{0FBAEDA8-334A-452D-C46A-216614C73695}"/>
              </a:ext>
            </a:extLst>
          </p:cNvPr>
          <p:cNvCxnSpPr>
            <a:cxnSpLocks/>
            <a:stCxn id="102" idx="0"/>
          </p:cNvCxnSpPr>
          <p:nvPr/>
        </p:nvCxnSpPr>
        <p:spPr>
          <a:xfrm flipV="1">
            <a:off x="10247323" y="2207071"/>
            <a:ext cx="0" cy="240183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kstSylinder 108">
            <a:extLst>
              <a:ext uri="{FF2B5EF4-FFF2-40B4-BE49-F238E27FC236}">
                <a16:creationId xmlns:a16="http://schemas.microsoft.com/office/drawing/2014/main" id="{11A73AD5-1CC1-9D59-8D8D-E7CEF304410B}"/>
              </a:ext>
            </a:extLst>
          </p:cNvPr>
          <p:cNvSpPr txBox="1"/>
          <p:nvPr/>
        </p:nvSpPr>
        <p:spPr>
          <a:xfrm rot="18916897">
            <a:off x="9352621" y="5141457"/>
            <a:ext cx="91320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2021</a:t>
            </a:r>
          </a:p>
        </p:txBody>
      </p:sp>
      <p:sp>
        <p:nvSpPr>
          <p:cNvPr id="21" name="TekstSylinder 20">
            <a:extLst>
              <a:ext uri="{FF2B5EF4-FFF2-40B4-BE49-F238E27FC236}">
                <a16:creationId xmlns:a16="http://schemas.microsoft.com/office/drawing/2014/main" id="{CF87BD85-69EC-43E6-2EC5-231400B3A164}"/>
              </a:ext>
            </a:extLst>
          </p:cNvPr>
          <p:cNvSpPr txBox="1"/>
          <p:nvPr/>
        </p:nvSpPr>
        <p:spPr>
          <a:xfrm>
            <a:off x="944834" y="2603831"/>
            <a:ext cx="131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Papirskjema</a:t>
            </a:r>
          </a:p>
        </p:txBody>
      </p:sp>
      <p:sp>
        <p:nvSpPr>
          <p:cNvPr id="7" name="Rektangel 6">
            <a:extLst>
              <a:ext uri="{FF2B5EF4-FFF2-40B4-BE49-F238E27FC236}">
                <a16:creationId xmlns:a16="http://schemas.microsoft.com/office/drawing/2014/main" id="{FBD8E06A-E6E4-D4F6-38D4-9D1377F1FF1A}"/>
              </a:ext>
            </a:extLst>
          </p:cNvPr>
          <p:cNvSpPr/>
          <p:nvPr/>
        </p:nvSpPr>
        <p:spPr>
          <a:xfrm>
            <a:off x="2964305" y="5812400"/>
            <a:ext cx="7726643"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TekstSylinder 41">
            <a:extLst>
              <a:ext uri="{FF2B5EF4-FFF2-40B4-BE49-F238E27FC236}">
                <a16:creationId xmlns:a16="http://schemas.microsoft.com/office/drawing/2014/main" id="{74D2C197-AE79-6A32-D8D9-2A2BE01E982A}"/>
              </a:ext>
            </a:extLst>
          </p:cNvPr>
          <p:cNvSpPr txBox="1"/>
          <p:nvPr/>
        </p:nvSpPr>
        <p:spPr>
          <a:xfrm>
            <a:off x="1804541" y="1682640"/>
            <a:ext cx="25396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2400" b="0" i="0" u="none" strike="noStrike" kern="1200" cap="none" spc="0" normalizeH="0" baseline="0" noProof="0" dirty="0">
                <a:ln>
                  <a:noFill/>
                </a:ln>
                <a:solidFill>
                  <a:prstClr val="white"/>
                </a:solidFill>
                <a:effectLst/>
                <a:uLnTx/>
                <a:uFillTx/>
                <a:latin typeface="Calibri" panose="020F0502020204030204"/>
                <a:ea typeface="+mn-ea"/>
                <a:cs typeface="+mn-cs"/>
              </a:rPr>
              <a:t>Hjorteviltregisteret</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40" name="TekstSylinder 39">
            <a:extLst>
              <a:ext uri="{FF2B5EF4-FFF2-40B4-BE49-F238E27FC236}">
                <a16:creationId xmlns:a16="http://schemas.microsoft.com/office/drawing/2014/main" id="{55EC29EE-2B86-766C-5064-125A0DDD2263}"/>
              </a:ext>
            </a:extLst>
          </p:cNvPr>
          <p:cNvSpPr txBox="1"/>
          <p:nvPr/>
        </p:nvSpPr>
        <p:spPr>
          <a:xfrm>
            <a:off x="1869226" y="3089724"/>
            <a:ext cx="197690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Oppstart pilotprosjekt Hjorteviltregisteret </a:t>
            </a:r>
          </a:p>
        </p:txBody>
      </p:sp>
      <p:sp>
        <p:nvSpPr>
          <p:cNvPr id="3" name="Ellipse 2" title="Quarter Background Cirlce">
            <a:extLst>
              <a:ext uri="{FF2B5EF4-FFF2-40B4-BE49-F238E27FC236}">
                <a16:creationId xmlns:a16="http://schemas.microsoft.com/office/drawing/2014/main" id="{08969357-BC03-12A9-9AD1-646DB3D0297E}"/>
              </a:ext>
            </a:extLst>
          </p:cNvPr>
          <p:cNvSpPr/>
          <p:nvPr/>
        </p:nvSpPr>
        <p:spPr>
          <a:xfrm>
            <a:off x="4485668" y="4611187"/>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5" name="Rett linje 4">
            <a:extLst>
              <a:ext uri="{FF2B5EF4-FFF2-40B4-BE49-F238E27FC236}">
                <a16:creationId xmlns:a16="http://schemas.microsoft.com/office/drawing/2014/main" id="{7B7F7E52-C41F-C86B-4DF4-29813B8D37FB}"/>
              </a:ext>
            </a:extLst>
          </p:cNvPr>
          <p:cNvCxnSpPr>
            <a:cxnSpLocks/>
            <a:stCxn id="3" idx="0"/>
          </p:cNvCxnSpPr>
          <p:nvPr/>
        </p:nvCxnSpPr>
        <p:spPr>
          <a:xfrm flipV="1">
            <a:off x="4557668" y="1748127"/>
            <a:ext cx="15300" cy="28630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kstSylinder 5">
            <a:extLst>
              <a:ext uri="{FF2B5EF4-FFF2-40B4-BE49-F238E27FC236}">
                <a16:creationId xmlns:a16="http://schemas.microsoft.com/office/drawing/2014/main" id="{B6CB7FF9-81DD-0BAE-2788-3A804803EA2F}"/>
              </a:ext>
            </a:extLst>
          </p:cNvPr>
          <p:cNvSpPr txBox="1"/>
          <p:nvPr/>
        </p:nvSpPr>
        <p:spPr>
          <a:xfrm rot="18916897">
            <a:off x="3254377" y="5039341"/>
            <a:ext cx="112449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2007</a:t>
            </a:r>
          </a:p>
        </p:txBody>
      </p:sp>
      <p:sp>
        <p:nvSpPr>
          <p:cNvPr id="8" name="TekstSylinder 7">
            <a:extLst>
              <a:ext uri="{FF2B5EF4-FFF2-40B4-BE49-F238E27FC236}">
                <a16:creationId xmlns:a16="http://schemas.microsoft.com/office/drawing/2014/main" id="{FEB7CE8E-20F9-C619-0FAF-B235E276BBA3}"/>
              </a:ext>
            </a:extLst>
          </p:cNvPr>
          <p:cNvSpPr txBox="1"/>
          <p:nvPr/>
        </p:nvSpPr>
        <p:spPr>
          <a:xfrm>
            <a:off x="3260461" y="2173741"/>
            <a:ext cx="17992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prstClr val="white"/>
                </a:solidFill>
                <a:latin typeface="Calibri" panose="020F0502020204030204"/>
              </a:rPr>
              <a:t>Kartbasert registrering</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prstClr val="white"/>
                </a:solidFill>
                <a:latin typeface="Calibri" panose="020F0502020204030204"/>
              </a:rPr>
              <a:t>a</a:t>
            </a: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v fallvilt</a:t>
            </a:r>
          </a:p>
        </p:txBody>
      </p:sp>
      <p:sp>
        <p:nvSpPr>
          <p:cNvPr id="47" name="Rektangel 46">
            <a:extLst>
              <a:ext uri="{FF2B5EF4-FFF2-40B4-BE49-F238E27FC236}">
                <a16:creationId xmlns:a16="http://schemas.microsoft.com/office/drawing/2014/main" id="{5013F44C-4E92-CB24-82A4-8A94666DBCD8}"/>
              </a:ext>
            </a:extLst>
          </p:cNvPr>
          <p:cNvSpPr/>
          <p:nvPr/>
        </p:nvSpPr>
        <p:spPr>
          <a:xfrm>
            <a:off x="4912202" y="495961"/>
            <a:ext cx="7286640" cy="42907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TekstSylinder 56">
            <a:extLst>
              <a:ext uri="{FF2B5EF4-FFF2-40B4-BE49-F238E27FC236}">
                <a16:creationId xmlns:a16="http://schemas.microsoft.com/office/drawing/2014/main" id="{8CFEE2DF-E893-1086-6326-FACE68920336}"/>
              </a:ext>
            </a:extLst>
          </p:cNvPr>
          <p:cNvSpPr txBox="1"/>
          <p:nvPr/>
        </p:nvSpPr>
        <p:spPr>
          <a:xfrm>
            <a:off x="3683769" y="834732"/>
            <a:ext cx="203523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rPr>
              <a:t>Bruk av Hjorteviltregisteret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prstClr val="white"/>
                </a:solidFill>
                <a:latin typeface="Calibri" panose="020F0502020204030204"/>
              </a:rPr>
              <a:t>forskriftsfestes</a:t>
            </a: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9" name="Rett pilkobling 8">
            <a:extLst>
              <a:ext uri="{FF2B5EF4-FFF2-40B4-BE49-F238E27FC236}">
                <a16:creationId xmlns:a16="http://schemas.microsoft.com/office/drawing/2014/main" id="{9692B4AD-C3C5-D1AD-A225-5A520B3ABD5A}"/>
              </a:ext>
            </a:extLst>
          </p:cNvPr>
          <p:cNvCxnSpPr>
            <a:cxnSpLocks/>
          </p:cNvCxnSpPr>
          <p:nvPr/>
        </p:nvCxnSpPr>
        <p:spPr>
          <a:xfrm>
            <a:off x="1187980" y="4783142"/>
            <a:ext cx="10049435" cy="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2" name="Rektangel 61">
            <a:extLst>
              <a:ext uri="{FF2B5EF4-FFF2-40B4-BE49-F238E27FC236}">
                <a16:creationId xmlns:a16="http://schemas.microsoft.com/office/drawing/2014/main" id="{D9BDAFAE-9B8E-0FC1-5731-E5E222AD580A}"/>
              </a:ext>
            </a:extLst>
          </p:cNvPr>
          <p:cNvSpPr/>
          <p:nvPr/>
        </p:nvSpPr>
        <p:spPr>
          <a:xfrm>
            <a:off x="5316574" y="4950688"/>
            <a:ext cx="6608409" cy="10920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TekstSylinder 63">
            <a:extLst>
              <a:ext uri="{FF2B5EF4-FFF2-40B4-BE49-F238E27FC236}">
                <a16:creationId xmlns:a16="http://schemas.microsoft.com/office/drawing/2014/main" id="{358BD94B-9E75-C124-0C59-3DF1028E22BE}"/>
              </a:ext>
            </a:extLst>
          </p:cNvPr>
          <p:cNvSpPr txBox="1"/>
          <p:nvPr/>
        </p:nvSpPr>
        <p:spPr>
          <a:xfrm>
            <a:off x="4558533" y="3559754"/>
            <a:ext cx="15486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800" b="0" i="0" u="none" strike="noStrike" kern="1200" cap="none" spc="0" normalizeH="0" baseline="0" noProof="0" dirty="0" err="1">
                <a:ln>
                  <a:noFill/>
                </a:ln>
                <a:solidFill>
                  <a:prstClr val="white"/>
                </a:solidFill>
                <a:effectLst/>
                <a:uLnTx/>
                <a:uFillTx/>
                <a:latin typeface="Calibri" panose="020F0502020204030204"/>
                <a:ea typeface="+mn-ea"/>
                <a:cs typeface="+mn-cs"/>
              </a:rPr>
              <a:t>Settog</a:t>
            </a:r>
            <a:r>
              <a:rPr lang="nb-NO" dirty="0">
                <a:solidFill>
                  <a:prstClr val="white"/>
                </a:solidFill>
                <a:latin typeface="Calibri" panose="020F0502020204030204"/>
              </a:rPr>
              <a:t>skutt.no</a:t>
            </a:r>
            <a:endParaRPr kumimoji="0" lang="nb-NO"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Ellipse 35" title="Quarter Background Cirlce">
            <a:extLst>
              <a:ext uri="{FF2B5EF4-FFF2-40B4-BE49-F238E27FC236}">
                <a16:creationId xmlns:a16="http://schemas.microsoft.com/office/drawing/2014/main" id="{F2C5B93F-F58A-8406-C635-DA061EA92E66}"/>
              </a:ext>
            </a:extLst>
          </p:cNvPr>
          <p:cNvSpPr/>
          <p:nvPr/>
        </p:nvSpPr>
        <p:spPr>
          <a:xfrm>
            <a:off x="5021552" y="4590063"/>
            <a:ext cx="144000" cy="14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cxnSp>
        <p:nvCxnSpPr>
          <p:cNvPr id="37" name="Rett linje 36">
            <a:extLst>
              <a:ext uri="{FF2B5EF4-FFF2-40B4-BE49-F238E27FC236}">
                <a16:creationId xmlns:a16="http://schemas.microsoft.com/office/drawing/2014/main" id="{54B180FE-AA79-C00F-5E35-C4C78061D188}"/>
              </a:ext>
            </a:extLst>
          </p:cNvPr>
          <p:cNvCxnSpPr>
            <a:cxnSpLocks/>
            <a:stCxn id="36" idx="0"/>
          </p:cNvCxnSpPr>
          <p:nvPr/>
        </p:nvCxnSpPr>
        <p:spPr>
          <a:xfrm flipV="1">
            <a:off x="5093552" y="4095654"/>
            <a:ext cx="0" cy="49440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231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1280</Words>
  <Application>Microsoft Office PowerPoint</Application>
  <PresentationFormat>Widescreen</PresentationFormat>
  <Paragraphs>574</Paragraphs>
  <Slides>23</Slides>
  <Notes>23</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23</vt:i4>
      </vt:variant>
    </vt:vector>
  </HeadingPairs>
  <TitlesOfParts>
    <vt:vector size="30" baseType="lpstr">
      <vt:lpstr>Arial</vt:lpstr>
      <vt:lpstr>Calibri</vt:lpstr>
      <vt:lpstr>Calibri Light</vt:lpstr>
      <vt:lpstr>Segoe UI</vt:lpstr>
      <vt:lpstr>Times New Roman</vt:lpstr>
      <vt:lpstr>Trebuchet MS</vt:lpstr>
      <vt:lpstr>Office Theme</vt:lpstr>
      <vt:lpstr>En reise i Hjorteviltregisteret </vt:lpstr>
      <vt:lpstr>PowerPoint-presentasjon</vt:lpstr>
      <vt:lpstr>1980 -1984 Føring av sett elg skjema</vt:lpstr>
      <vt:lpstr>PowerPoint-presentasjon</vt:lpstr>
      <vt:lpstr>Rapporter sett og felt elg via Internett </vt:lpstr>
      <vt:lpstr>PowerPoint-presentasjon</vt:lpstr>
      <vt:lpstr>Etablering av Hjorteviltregisteret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Hvem bruker Hjorteviltregisteret? </vt:lpstr>
      <vt:lpstr>Hvem bruker Hjorteviltregisteret? </vt:lpstr>
      <vt:lpstr>henvendelser</vt:lpstr>
      <vt:lpstr>Apper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Innhold</dc:title>
  <dc:creator>Ane Johansen Tangvik</dc:creator>
  <cp:lastModifiedBy>Ane Johansen Tangvik</cp:lastModifiedBy>
  <cp:revision>5</cp:revision>
  <dcterms:created xsi:type="dcterms:W3CDTF">2022-11-07T13:15:10Z</dcterms:created>
  <dcterms:modified xsi:type="dcterms:W3CDTF">2022-11-10T10:02:54Z</dcterms:modified>
</cp:coreProperties>
</file>